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7" r:id="rId4"/>
  </p:sldMasterIdLst>
  <p:notesMasterIdLst>
    <p:notesMasterId r:id="rId47"/>
  </p:notesMasterIdLst>
  <p:handoutMasterIdLst>
    <p:handoutMasterId r:id="rId48"/>
  </p:handoutMasterIdLst>
  <p:sldIdLst>
    <p:sldId id="2185" r:id="rId5"/>
    <p:sldId id="2177" r:id="rId6"/>
    <p:sldId id="2250" r:id="rId7"/>
    <p:sldId id="2207" r:id="rId8"/>
    <p:sldId id="2242" r:id="rId9"/>
    <p:sldId id="2279" r:id="rId10"/>
    <p:sldId id="2280" r:id="rId11"/>
    <p:sldId id="2278" r:id="rId12"/>
    <p:sldId id="2253" r:id="rId13"/>
    <p:sldId id="2208" r:id="rId14"/>
    <p:sldId id="2283" r:id="rId15"/>
    <p:sldId id="2284" r:id="rId16"/>
    <p:sldId id="2239" r:id="rId17"/>
    <p:sldId id="2257" r:id="rId18"/>
    <p:sldId id="2256" r:id="rId19"/>
    <p:sldId id="2258" r:id="rId20"/>
    <p:sldId id="2259" r:id="rId21"/>
    <p:sldId id="2249" r:id="rId22"/>
    <p:sldId id="2252" r:id="rId23"/>
    <p:sldId id="2237" r:id="rId24"/>
    <p:sldId id="2267" r:id="rId25"/>
    <p:sldId id="2266" r:id="rId26"/>
    <p:sldId id="2269" r:id="rId27"/>
    <p:sldId id="2235" r:id="rId28"/>
    <p:sldId id="2270" r:id="rId29"/>
    <p:sldId id="2246" r:id="rId30"/>
    <p:sldId id="2230" r:id="rId31"/>
    <p:sldId id="2247" r:id="rId32"/>
    <p:sldId id="2273" r:id="rId33"/>
    <p:sldId id="2272" r:id="rId34"/>
    <p:sldId id="2282" r:id="rId35"/>
    <p:sldId id="2222" r:id="rId36"/>
    <p:sldId id="2286" r:id="rId37"/>
    <p:sldId id="2274" r:id="rId38"/>
    <p:sldId id="2210" r:id="rId39"/>
    <p:sldId id="2226" r:id="rId40"/>
    <p:sldId id="2223" r:id="rId41"/>
    <p:sldId id="2175" r:id="rId42"/>
    <p:sldId id="2206" r:id="rId43"/>
    <p:sldId id="2204" r:id="rId44"/>
    <p:sldId id="2262" r:id="rId45"/>
    <p:sldId id="2264" r:id="rId46"/>
  </p:sldIdLst>
  <p:sldSz cx="12192000" cy="6858000"/>
  <p:notesSz cx="6797675" cy="98742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 Kelly" initials="R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041E42"/>
    <a:srgbClr val="385723"/>
    <a:srgbClr val="D9D9D9"/>
    <a:srgbClr val="3F0B17"/>
    <a:srgbClr val="FF3B3B"/>
    <a:srgbClr val="FFFFFF"/>
    <a:srgbClr val="D4A418"/>
    <a:srgbClr val="E3E3E3"/>
    <a:srgbClr val="3836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7292A2E-F333-43FB-9621-5CBBE7FDCDCB}" styleName="Stijl, licht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16" autoAdjust="0"/>
    <p:restoredTop sz="66067" autoAdjust="0"/>
  </p:normalViewPr>
  <p:slideViewPr>
    <p:cSldViewPr snapToGrid="0">
      <p:cViewPr varScale="1">
        <p:scale>
          <a:sx n="74" d="100"/>
          <a:sy n="74" d="100"/>
        </p:scale>
        <p:origin x="3270" y="54"/>
      </p:cViewPr>
      <p:guideLst>
        <p:guide orient="horz" pos="2183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7" y="37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45659" cy="495169"/>
          </a:xfrm>
          <a:prstGeom prst="rect">
            <a:avLst/>
          </a:prstGeom>
        </p:spPr>
        <p:txBody>
          <a:bodyPr vert="horz" lIns="90718" tIns="45359" rIns="90718" bIns="453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3"/>
            <a:ext cx="2945659" cy="495169"/>
          </a:xfrm>
          <a:prstGeom prst="rect">
            <a:avLst/>
          </a:prstGeom>
        </p:spPr>
        <p:txBody>
          <a:bodyPr vert="horz" lIns="90718" tIns="45359" rIns="90718" bIns="45359" rtlCol="0"/>
          <a:lstStyle>
            <a:lvl1pPr algn="r">
              <a:defRPr sz="1200"/>
            </a:lvl1pPr>
          </a:lstStyle>
          <a:p>
            <a:fld id="{F3F7FABF-B9FF-4167-B195-DBD6F248C3E4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9082"/>
            <a:ext cx="2945659" cy="495169"/>
          </a:xfrm>
          <a:prstGeom prst="rect">
            <a:avLst/>
          </a:prstGeom>
        </p:spPr>
        <p:txBody>
          <a:bodyPr vert="horz" lIns="90718" tIns="45359" rIns="90718" bIns="453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9082"/>
            <a:ext cx="2945659" cy="495169"/>
          </a:xfrm>
          <a:prstGeom prst="rect">
            <a:avLst/>
          </a:prstGeom>
        </p:spPr>
        <p:txBody>
          <a:bodyPr vert="horz" lIns="90718" tIns="45359" rIns="90718" bIns="45359" rtlCol="0" anchor="b"/>
          <a:lstStyle>
            <a:lvl1pPr algn="r">
              <a:defRPr sz="1200"/>
            </a:lvl1pPr>
          </a:lstStyle>
          <a:p>
            <a:fld id="{8DB39769-C074-4B0D-B1B8-4ED6B36F2E2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81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5428"/>
          </a:xfrm>
          <a:prstGeom prst="rect">
            <a:avLst/>
          </a:prstGeom>
        </p:spPr>
        <p:txBody>
          <a:bodyPr vert="horz" lIns="90718" tIns="45359" rIns="90718" bIns="45359" rtlCol="0"/>
          <a:lstStyle>
            <a:lvl1pPr algn="r">
              <a:defRPr sz="1200"/>
            </a:lvl1pPr>
          </a:lstStyle>
          <a:p>
            <a:fld id="{6A211773-1947-4A62-BD48-6278DE622F5D}" type="datetimeFigureOut">
              <a:rPr lang="en-GB" smtClean="0"/>
              <a:pPr/>
              <a:t>14/12/2021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18" tIns="45359" rIns="90718" bIns="45359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51987"/>
            <a:ext cx="5438140" cy="3887986"/>
          </a:xfrm>
          <a:prstGeom prst="rect">
            <a:avLst/>
          </a:prstGeom>
        </p:spPr>
        <p:txBody>
          <a:bodyPr vert="horz" lIns="90718" tIns="45359" rIns="90718" bIns="4535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827"/>
            <a:ext cx="2945659" cy="495426"/>
          </a:xfrm>
          <a:prstGeom prst="rect">
            <a:avLst/>
          </a:prstGeom>
        </p:spPr>
        <p:txBody>
          <a:bodyPr vert="horz" lIns="90718" tIns="45359" rIns="90718" bIns="45359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8827"/>
            <a:ext cx="2945659" cy="495426"/>
          </a:xfrm>
          <a:prstGeom prst="rect">
            <a:avLst/>
          </a:prstGeom>
        </p:spPr>
        <p:txBody>
          <a:bodyPr vert="horz" lIns="90718" tIns="45359" rIns="90718" bIns="45359" rtlCol="0" anchor="b"/>
          <a:lstStyle>
            <a:lvl1pPr algn="r">
              <a:defRPr sz="1200"/>
            </a:lvl1pPr>
          </a:lstStyle>
          <a:p>
            <a:fld id="{670BD4E0-92CF-4E05-BB3C-E6CEFB5E8932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45659" cy="495169"/>
          </a:xfrm>
          <a:prstGeom prst="rect">
            <a:avLst/>
          </a:prstGeom>
        </p:spPr>
        <p:txBody>
          <a:bodyPr vert="horz" lIns="90718" tIns="45359" rIns="90718" bIns="45359" rtlCol="0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433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BD4E0-92CF-4E05-BB3C-E6CEFB5E8932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70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BD4E0-92CF-4E05-BB3C-E6CEFB5E8932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371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BD4E0-92CF-4E05-BB3C-E6CEFB5E8932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6209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BD4E0-92CF-4E05-BB3C-E6CEFB5E8932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0238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BD4E0-92CF-4E05-BB3C-E6CEFB5E8932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632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BD4E0-92CF-4E05-BB3C-E6CEFB5E8932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314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BD4E0-92CF-4E05-BB3C-E6CEFB5E8932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91737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BD4E0-92CF-4E05-BB3C-E6CEFB5E8932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3541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BD4E0-92CF-4E05-BB3C-E6CEFB5E8932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1776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BD4E0-92CF-4E05-BB3C-E6CEFB5E8932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4650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BD4E0-92CF-4E05-BB3C-E6CEFB5E8932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8159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BD4E0-92CF-4E05-BB3C-E6CEFB5E8932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2636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BD4E0-92CF-4E05-BB3C-E6CEFB5E8932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58618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BD4E0-92CF-4E05-BB3C-E6CEFB5E8932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52372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BD4E0-92CF-4E05-BB3C-E6CEFB5E8932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8815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BD4E0-92CF-4E05-BB3C-E6CEFB5E8932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42035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BD4E0-92CF-4E05-BB3C-E6CEFB5E8932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19567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BD4E0-92CF-4E05-BB3C-E6CEFB5E8932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2803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BD4E0-92CF-4E05-BB3C-E6CEFB5E8932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47571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BD4E0-92CF-4E05-BB3C-E6CEFB5E8932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6670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BD4E0-92CF-4E05-BB3C-E6CEFB5E8932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34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BD4E0-92CF-4E05-BB3C-E6CEFB5E8932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1347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BD4E0-92CF-4E05-BB3C-E6CEFB5E8932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0461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BD4E0-92CF-4E05-BB3C-E6CEFB5E8932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34582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BD4E0-92CF-4E05-BB3C-E6CEFB5E8932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60665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BD4E0-92CF-4E05-BB3C-E6CEFB5E8932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92582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D4E0-92CF-4E05-BB3C-E6CEFB5E8932}" type="slidenum">
              <a:rPr lang="en-GB" smtClean="0"/>
              <a:pPr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6150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BD4E0-92CF-4E05-BB3C-E6CEFB5E8932}" type="slidenum">
              <a:rPr lang="en-GB" smtClean="0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2155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BD4E0-92CF-4E05-BB3C-E6CEFB5E8932}" type="slidenum">
              <a:rPr lang="en-GB" smtClean="0"/>
              <a:pPr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84229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BD4E0-92CF-4E05-BB3C-E6CEFB5E8932}" type="slidenum">
              <a:rPr lang="en-GB" smtClean="0"/>
              <a:pPr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76274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BD4E0-92CF-4E05-BB3C-E6CEFB5E8932}" type="slidenum">
              <a:rPr lang="en-GB" smtClean="0"/>
              <a:pPr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3799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BD4E0-92CF-4E05-BB3C-E6CEFB5E8932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2660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BD4E0-92CF-4E05-BB3C-E6CEFB5E8932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8107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BD4E0-92CF-4E05-BB3C-E6CEFB5E8932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2528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BD4E0-92CF-4E05-BB3C-E6CEFB5E8932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698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BD4E0-92CF-4E05-BB3C-E6CEFB5E8932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584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BD4E0-92CF-4E05-BB3C-E6CEFB5E8932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622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002452F-D685-C648-9713-AE4EA50A3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490" y="1"/>
            <a:ext cx="10503310" cy="1127441"/>
          </a:xfrm>
          <a:prstGeom prst="rect">
            <a:avLst/>
          </a:prstGeom>
        </p:spPr>
        <p:txBody>
          <a:bodyPr anchor="ctr"/>
          <a:lstStyle>
            <a:lvl1pPr>
              <a:defRPr b="1" i="0" cap="all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2AC5FD21-9E97-409C-ADD1-7C133C073DA7}"/>
              </a:ext>
            </a:extLst>
          </p:cNvPr>
          <p:cNvSpPr/>
          <p:nvPr userDrawn="1"/>
        </p:nvSpPr>
        <p:spPr>
          <a:xfrm>
            <a:off x="0" y="-11841"/>
            <a:ext cx="12194370" cy="1164221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5" name="Tijdelijke aanduiding voor tekst 1">
            <a:extLst>
              <a:ext uri="{FF2B5EF4-FFF2-40B4-BE49-F238E27FC236}">
                <a16:creationId xmlns:a16="http://schemas.microsoft.com/office/drawing/2014/main" id="{DD84AFA2-8515-4E91-95F4-EDBF5769DD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9490" y="1752283"/>
            <a:ext cx="7611359" cy="3978275"/>
          </a:xfrm>
          <a:prstGeom prst="rect">
            <a:avLst/>
          </a:prstGeom>
        </p:spPr>
        <p:txBody>
          <a:bodyPr/>
          <a:lstStyle>
            <a:lvl1pPr marL="57150" indent="0">
              <a:lnSpc>
                <a:spcPct val="100000"/>
              </a:lnSpc>
              <a:buFont typeface="Wingdings" panose="05000000000000000000" pitchFamily="2" charset="2"/>
              <a:buNone/>
              <a:defRPr/>
            </a:lvl1pPr>
          </a:lstStyle>
          <a:p>
            <a:pPr marL="342900" indent="-285750">
              <a:buFont typeface="Wingdings" panose="05000000000000000000" pitchFamily="2" charset="2"/>
              <a:buChar char="v"/>
            </a:pPr>
            <a:endParaRPr lang="nl-BE" dirty="0"/>
          </a:p>
          <a:p>
            <a:pPr marL="57150" indent="0"/>
            <a:endParaRPr lang="nl-BE" dirty="0"/>
          </a:p>
          <a:p>
            <a:pPr marL="342900" indent="-285750">
              <a:buFont typeface="Wingdings" panose="05000000000000000000" pitchFamily="2" charset="2"/>
              <a:buChar char="v"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64539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2BEB1B-92E9-6649-AF22-CCA7D0628A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9490" y="1752283"/>
            <a:ext cx="7789863" cy="3978275"/>
          </a:xfrm>
          <a:prstGeom prst="rect">
            <a:avLst/>
          </a:prstGeom>
        </p:spPr>
        <p:txBody>
          <a:bodyPr/>
          <a:lstStyle>
            <a:lvl1pPr marL="285750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Body copy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Bullet point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Bullet point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Bullet point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Bullet point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002452F-D685-C648-9713-AE4EA50A3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490" y="1"/>
            <a:ext cx="10503310" cy="1127441"/>
          </a:xfrm>
          <a:prstGeom prst="rect">
            <a:avLst/>
          </a:prstGeom>
        </p:spPr>
        <p:txBody>
          <a:bodyPr anchor="ctr"/>
          <a:lstStyle>
            <a:lvl1pPr>
              <a:defRPr b="1" i="0" cap="all" normalizeH="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6D3F9D00-D31B-413A-BF13-5FAF90C7DD9C}"/>
              </a:ext>
            </a:extLst>
          </p:cNvPr>
          <p:cNvSpPr/>
          <p:nvPr userDrawn="1"/>
        </p:nvSpPr>
        <p:spPr>
          <a:xfrm>
            <a:off x="0" y="-11841"/>
            <a:ext cx="12194370" cy="1164221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163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6D3F9D00-D31B-413A-BF13-5FAF90C7DD9C}"/>
              </a:ext>
            </a:extLst>
          </p:cNvPr>
          <p:cNvSpPr/>
          <p:nvPr userDrawn="1"/>
        </p:nvSpPr>
        <p:spPr>
          <a:xfrm>
            <a:off x="0" y="-11841"/>
            <a:ext cx="12194370" cy="6951026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002452F-D685-C648-9713-AE4EA50A3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65279"/>
            <a:ext cx="12192000" cy="1127441"/>
          </a:xfrm>
          <a:prstGeom prst="rect">
            <a:avLst/>
          </a:prstGeom>
        </p:spPr>
        <p:txBody>
          <a:bodyPr anchor="ctr"/>
          <a:lstStyle>
            <a:lvl1pPr algn="ctr">
              <a:defRPr sz="4400" b="1" i="0" cap="all" normalizeH="0" baseline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14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2BEB1B-92E9-6649-AF22-CCA7D0628A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9490" y="1752283"/>
            <a:ext cx="7789863" cy="3978275"/>
          </a:xfrm>
          <a:prstGeom prst="rect">
            <a:avLst/>
          </a:prstGeom>
        </p:spPr>
        <p:txBody>
          <a:bodyPr/>
          <a:lstStyle>
            <a:lvl1pPr marL="285750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Body copy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Bullet point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Bullet point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Bullet point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Bullet point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002452F-D685-C648-9713-AE4EA50A3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490" y="1"/>
            <a:ext cx="10503310" cy="1127441"/>
          </a:xfrm>
          <a:prstGeom prst="rect">
            <a:avLst/>
          </a:prstGeom>
        </p:spPr>
        <p:txBody>
          <a:bodyPr anchor="ctr"/>
          <a:lstStyle>
            <a:lvl1pPr>
              <a:defRPr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326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4E1AA06-702A-5B4C-AC21-E3851C537947}"/>
              </a:ext>
            </a:extLst>
          </p:cNvPr>
          <p:cNvCxnSpPr/>
          <p:nvPr userDrawn="1"/>
        </p:nvCxnSpPr>
        <p:spPr>
          <a:xfrm>
            <a:off x="-2370" y="6287729"/>
            <a:ext cx="12192000" cy="0"/>
          </a:xfrm>
          <a:prstGeom prst="line">
            <a:avLst/>
          </a:prstGeom>
          <a:ln w="12700">
            <a:solidFill>
              <a:srgbClr val="041E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Afbeelding 6">
            <a:extLst>
              <a:ext uri="{FF2B5EF4-FFF2-40B4-BE49-F238E27FC236}">
                <a16:creationId xmlns:a16="http://schemas.microsoft.com/office/drawing/2014/main" id="{7DFEDC9F-4BB4-4876-925C-91F430D0BD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92" b="23195"/>
          <a:stretch/>
        </p:blipFill>
        <p:spPr>
          <a:xfrm>
            <a:off x="9603444" y="6408962"/>
            <a:ext cx="1125053" cy="327804"/>
          </a:xfrm>
          <a:prstGeom prst="rect">
            <a:avLst/>
          </a:prstGeom>
        </p:spPr>
      </p:pic>
      <p:pic>
        <p:nvPicPr>
          <p:cNvPr id="8" name="Afbeelding 7" descr="Afbeelding met tekst, illustratie, vectorafbeeldingen&#10;&#10;Automatisch gegenereerde beschrijving">
            <a:extLst>
              <a:ext uri="{FF2B5EF4-FFF2-40B4-BE49-F238E27FC236}">
                <a16:creationId xmlns:a16="http://schemas.microsoft.com/office/drawing/2014/main" id="{CAB20DAA-2ED1-4152-B2E7-E08390E1DE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19" b="11164"/>
          <a:stretch/>
        </p:blipFill>
        <p:spPr>
          <a:xfrm>
            <a:off x="11072636" y="6363057"/>
            <a:ext cx="951908" cy="419615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255F4F7B-FD95-4FA0-AA08-124A24ED3DDE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796731" y="6336770"/>
            <a:ext cx="1462574" cy="47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32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7" r:id="rId3"/>
    <p:sldLayoutId id="214748370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57150" indent="0" algn="l" defTabSz="914400" rtl="0" eaLnBrk="1" latinLnBrk="0" hangingPunct="1">
        <a:lnSpc>
          <a:spcPct val="90000"/>
        </a:lnSpc>
        <a:spcBef>
          <a:spcPts val="10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9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4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26" Type="http://schemas.openxmlformats.org/officeDocument/2006/relationships/image" Target="../media/image48.png"/><Relationship Id="rId3" Type="http://schemas.openxmlformats.org/officeDocument/2006/relationships/image" Target="../media/image26.png"/><Relationship Id="rId21" Type="http://schemas.openxmlformats.org/officeDocument/2006/relationships/image" Target="../media/image43.svg"/><Relationship Id="rId7" Type="http://schemas.openxmlformats.org/officeDocument/2006/relationships/image" Target="../media/image30.png"/><Relationship Id="rId12" Type="http://schemas.microsoft.com/office/2007/relationships/hdphoto" Target="../media/hdphoto2.wdp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38.svg"/><Relationship Id="rId20" Type="http://schemas.openxmlformats.org/officeDocument/2006/relationships/image" Target="../media/image42.png"/><Relationship Id="rId29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6.png"/><Relationship Id="rId5" Type="http://schemas.openxmlformats.org/officeDocument/2006/relationships/image" Target="../media/image28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28" Type="http://schemas.openxmlformats.org/officeDocument/2006/relationships/image" Target="../media/image50.png"/><Relationship Id="rId10" Type="http://schemas.openxmlformats.org/officeDocument/2006/relationships/image" Target="../media/image33.png"/><Relationship Id="rId19" Type="http://schemas.openxmlformats.org/officeDocument/2006/relationships/image" Target="../media/image41.png"/><Relationship Id="rId31" Type="http://schemas.openxmlformats.org/officeDocument/2006/relationships/image" Target="../media/image53.jp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6.svg"/><Relationship Id="rId22" Type="http://schemas.openxmlformats.org/officeDocument/2006/relationships/image" Target="../media/image44.jpeg"/><Relationship Id="rId27" Type="http://schemas.openxmlformats.org/officeDocument/2006/relationships/image" Target="../media/image49.png"/><Relationship Id="rId30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hyperlink" Target="mailto:jeroen.werbrouck@ugent.be" TargetMode="Externa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hyperlink" Target="https://github.com/ConSolidProject/" TargetMode="External"/><Relationship Id="rId10" Type="http://schemas.openxmlformats.org/officeDocument/2006/relationships/image" Target="../media/image58.png"/><Relationship Id="rId4" Type="http://schemas.openxmlformats.org/officeDocument/2006/relationships/hyperlink" Target="https://lbdserver.org/" TargetMode="External"/><Relationship Id="rId9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i.org/10.1016/j.autcon.2020.103286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64BE4F2F-D718-4CA8-8E56-5FDCD114A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0836" y="3667"/>
            <a:ext cx="7001164" cy="6276374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E9D3F67C-77E7-4E5C-B1FF-EA869E6FA4A6}"/>
              </a:ext>
            </a:extLst>
          </p:cNvPr>
          <p:cNvSpPr txBox="1">
            <a:spLocks/>
          </p:cNvSpPr>
          <p:nvPr/>
        </p:nvSpPr>
        <p:spPr>
          <a:xfrm>
            <a:off x="357934" y="4719072"/>
            <a:ext cx="11000460" cy="146405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sz="4800" b="0" dirty="0" err="1">
                <a:solidFill>
                  <a:schemeClr val="tx1"/>
                </a:solidFill>
              </a:rPr>
              <a:t>LBDserver</a:t>
            </a:r>
            <a:br>
              <a:rPr lang="en-US" sz="3200" b="0" dirty="0">
                <a:solidFill>
                  <a:schemeClr val="tx1"/>
                </a:solidFill>
              </a:rPr>
            </a:br>
            <a:r>
              <a:rPr lang="en-US" sz="2400" b="0" dirty="0">
                <a:solidFill>
                  <a:schemeClr val="tx1"/>
                </a:solidFill>
              </a:rPr>
              <a:t>A Federated Ecosystem for Heterogeneous Building Data</a:t>
            </a:r>
          </a:p>
          <a:p>
            <a:endParaRPr lang="en-US" sz="2000" b="0" dirty="0">
              <a:solidFill>
                <a:schemeClr val="tx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4AE42426-2F22-47E9-9445-4A4CA2F6BA1F}"/>
              </a:ext>
            </a:extLst>
          </p:cNvPr>
          <p:cNvSpPr txBox="1"/>
          <p:nvPr/>
        </p:nvSpPr>
        <p:spPr>
          <a:xfrm>
            <a:off x="5858164" y="5838801"/>
            <a:ext cx="71004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"/>
            <a:r>
              <a:rPr lang="nl-BE" dirty="0"/>
              <a:t>Jeroen Werbrouck – Pieter Pauwels – Jakob Beetz – Erik Mannens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AEF8EF4-6CFD-4110-8DF7-4CABBEFFF9F1}"/>
              </a:ext>
            </a:extLst>
          </p:cNvPr>
          <p:cNvSpPr txBox="1">
            <a:spLocks/>
          </p:cNvSpPr>
          <p:nvPr/>
        </p:nvSpPr>
        <p:spPr>
          <a:xfrm>
            <a:off x="166431" y="6287729"/>
            <a:ext cx="6205794" cy="570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41E4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LBD Community Group presentation – 14/12/2021</a:t>
            </a:r>
          </a:p>
        </p:txBody>
      </p:sp>
    </p:spTree>
    <p:extLst>
      <p:ext uri="{BB962C8B-B14F-4D97-AF65-F5344CB8AC3E}">
        <p14:creationId xmlns:p14="http://schemas.microsoft.com/office/powerpoint/2010/main" val="101719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695F918D-F618-4A0D-9535-F23688F25D95}"/>
              </a:ext>
            </a:extLst>
          </p:cNvPr>
          <p:cNvSpPr/>
          <p:nvPr/>
        </p:nvSpPr>
        <p:spPr>
          <a:xfrm>
            <a:off x="259080" y="6472598"/>
            <a:ext cx="1432560" cy="211639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F8CD6CEB-C0FF-44E3-BFE5-BDE6C5F2A9CF}"/>
              </a:ext>
            </a:extLst>
          </p:cNvPr>
          <p:cNvSpPr/>
          <p:nvPr/>
        </p:nvSpPr>
        <p:spPr>
          <a:xfrm>
            <a:off x="243840" y="6445339"/>
            <a:ext cx="205420" cy="24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3391ED2-7419-4E9B-AB54-3080EE341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Context: Solid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296574F-CCCD-4687-8F54-FE659AF437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9490" y="1752283"/>
            <a:ext cx="11570110" cy="3978275"/>
          </a:xfrm>
        </p:spPr>
        <p:txBody>
          <a:bodyPr/>
          <a:lstStyle/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Web ID:		A URL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represents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actor on </a:t>
            </a:r>
            <a:r>
              <a:rPr lang="nl-BE" dirty="0" err="1"/>
              <a:t>the</a:t>
            </a:r>
            <a:r>
              <a:rPr lang="nl-BE" dirty="0"/>
              <a:t> Web	“Web username”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Data </a:t>
            </a:r>
            <a:r>
              <a:rPr lang="nl-BE" dirty="0" err="1"/>
              <a:t>Pod</a:t>
            </a:r>
            <a:r>
              <a:rPr lang="nl-BE" dirty="0"/>
              <a:t>: 		Personal data storage </a:t>
            </a:r>
            <a:r>
              <a:rPr lang="nl-BE" dirty="0" err="1"/>
              <a:t>linked</a:t>
            </a:r>
            <a:r>
              <a:rPr lang="nl-BE" dirty="0"/>
              <a:t> to a Web ID	</a:t>
            </a:r>
            <a:r>
              <a:rPr lang="nl-BE" dirty="0" err="1"/>
              <a:t>Linked</a:t>
            </a:r>
            <a:r>
              <a:rPr lang="nl-BE" dirty="0"/>
              <a:t> Data Platform (LDP) + AUTH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Identity Provider:	</a:t>
            </a:r>
            <a:r>
              <a:rPr lang="nl-BE" dirty="0" err="1"/>
              <a:t>Instance</a:t>
            </a:r>
            <a:r>
              <a:rPr lang="nl-BE" dirty="0"/>
              <a:t> hosting </a:t>
            </a:r>
            <a:r>
              <a:rPr lang="nl-BE" dirty="0" err="1"/>
              <a:t>your</a:t>
            </a:r>
            <a:r>
              <a:rPr lang="nl-BE" dirty="0"/>
              <a:t> </a:t>
            </a:r>
            <a:r>
              <a:rPr lang="nl-BE" dirty="0" err="1"/>
              <a:t>WebID</a:t>
            </a:r>
            <a:r>
              <a:rPr lang="nl-BE" dirty="0"/>
              <a:t> (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Pod</a:t>
            </a:r>
            <a:r>
              <a:rPr lang="nl-BE" dirty="0"/>
              <a:t>)		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self-hosted</a:t>
            </a:r>
            <a:endParaRPr lang="nl-BE" dirty="0"/>
          </a:p>
          <a:p>
            <a:pPr lvl="1" indent="0">
              <a:buNone/>
            </a:pPr>
            <a:endParaRPr lang="nl-BE" dirty="0"/>
          </a:p>
          <a:p>
            <a:pPr lvl="1" indent="0">
              <a:buNone/>
            </a:pPr>
            <a:endParaRPr lang="nl-BE" dirty="0"/>
          </a:p>
          <a:p>
            <a:pPr marL="342900" indent="-285750">
              <a:buFont typeface="Wingdings" panose="05000000000000000000" pitchFamily="2" charset="2"/>
              <a:buChar char="v"/>
            </a:pPr>
            <a:endParaRPr lang="nl-BE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6B4C8B0-9532-455E-B4C3-EB1CAC948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4914" y="3215653"/>
            <a:ext cx="5248000" cy="2952000"/>
          </a:xfrm>
          <a:prstGeom prst="rect">
            <a:avLst/>
          </a:prstGeom>
        </p:spPr>
      </p:pic>
      <p:sp>
        <p:nvSpPr>
          <p:cNvPr id="6" name="Tekstvak 8">
            <a:extLst>
              <a:ext uri="{FF2B5EF4-FFF2-40B4-BE49-F238E27FC236}">
                <a16:creationId xmlns:a16="http://schemas.microsoft.com/office/drawing/2014/main" id="{F9846377-F96F-411D-8E14-8CE1FB0B01AA}"/>
              </a:ext>
            </a:extLst>
          </p:cNvPr>
          <p:cNvSpPr txBox="1"/>
          <p:nvPr/>
        </p:nvSpPr>
        <p:spPr>
          <a:xfrm>
            <a:off x="8948057" y="5890654"/>
            <a:ext cx="25690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l-BE" sz="1200" dirty="0"/>
              <a:t>© </a:t>
            </a:r>
            <a:r>
              <a:rPr lang="nl-BE" sz="1200" dirty="0" err="1"/>
              <a:t>Mads</a:t>
            </a:r>
            <a:r>
              <a:rPr lang="nl-BE" sz="1200" dirty="0"/>
              <a:t> Holten Rasmussen, 2018</a:t>
            </a:r>
          </a:p>
        </p:txBody>
      </p:sp>
      <p:pic>
        <p:nvPicPr>
          <p:cNvPr id="2009" name="Afbeelding 2008">
            <a:extLst>
              <a:ext uri="{FF2B5EF4-FFF2-40B4-BE49-F238E27FC236}">
                <a16:creationId xmlns:a16="http://schemas.microsoft.com/office/drawing/2014/main" id="{0F072A72-316C-499C-BB6B-99C303233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727" y="3444497"/>
            <a:ext cx="4696497" cy="2494312"/>
          </a:xfrm>
          <a:prstGeom prst="rect">
            <a:avLst/>
          </a:prstGeom>
        </p:spPr>
      </p:pic>
      <p:sp>
        <p:nvSpPr>
          <p:cNvPr id="2010" name="Tekstvak 8">
            <a:extLst>
              <a:ext uri="{FF2B5EF4-FFF2-40B4-BE49-F238E27FC236}">
                <a16:creationId xmlns:a16="http://schemas.microsoft.com/office/drawing/2014/main" id="{A8D47410-23DC-4B8D-A537-365C932A584D}"/>
              </a:ext>
            </a:extLst>
          </p:cNvPr>
          <p:cNvSpPr txBox="1"/>
          <p:nvPr/>
        </p:nvSpPr>
        <p:spPr>
          <a:xfrm>
            <a:off x="2994932" y="5890654"/>
            <a:ext cx="25690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l-BE" sz="1200" dirty="0"/>
              <a:t>© Ruben Verborgh, 2018</a:t>
            </a:r>
          </a:p>
        </p:txBody>
      </p:sp>
      <p:sp>
        <p:nvSpPr>
          <p:cNvPr id="2011" name="Pijl: rechts 2010">
            <a:extLst>
              <a:ext uri="{FF2B5EF4-FFF2-40B4-BE49-F238E27FC236}">
                <a16:creationId xmlns:a16="http://schemas.microsoft.com/office/drawing/2014/main" id="{E230675F-C2C7-46EB-B2BA-26DF454035F6}"/>
              </a:ext>
            </a:extLst>
          </p:cNvPr>
          <p:cNvSpPr/>
          <p:nvPr/>
        </p:nvSpPr>
        <p:spPr>
          <a:xfrm>
            <a:off x="7437323" y="2330206"/>
            <a:ext cx="281747" cy="190500"/>
          </a:xfrm>
          <a:prstGeom prst="rightArrow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12" name="Pijl: rechts 2011">
            <a:extLst>
              <a:ext uri="{FF2B5EF4-FFF2-40B4-BE49-F238E27FC236}">
                <a16:creationId xmlns:a16="http://schemas.microsoft.com/office/drawing/2014/main" id="{C9E44352-C580-4DFB-A92A-890AEF38AA90}"/>
              </a:ext>
            </a:extLst>
          </p:cNvPr>
          <p:cNvSpPr/>
          <p:nvPr/>
        </p:nvSpPr>
        <p:spPr>
          <a:xfrm>
            <a:off x="7437325" y="1865386"/>
            <a:ext cx="281746" cy="190500"/>
          </a:xfrm>
          <a:prstGeom prst="rightArrow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13" name="Pijl: rechts 2012">
            <a:extLst>
              <a:ext uri="{FF2B5EF4-FFF2-40B4-BE49-F238E27FC236}">
                <a16:creationId xmlns:a16="http://schemas.microsoft.com/office/drawing/2014/main" id="{640DE424-AC4D-4FC8-A780-EEE9254E97E9}"/>
              </a:ext>
            </a:extLst>
          </p:cNvPr>
          <p:cNvSpPr/>
          <p:nvPr/>
        </p:nvSpPr>
        <p:spPr>
          <a:xfrm>
            <a:off x="7437323" y="2797884"/>
            <a:ext cx="281747" cy="190500"/>
          </a:xfrm>
          <a:prstGeom prst="rightArrow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1" name="Graphic 10" descr="Database">
            <a:extLst>
              <a:ext uri="{FF2B5EF4-FFF2-40B4-BE49-F238E27FC236}">
                <a16:creationId xmlns:a16="http://schemas.microsoft.com/office/drawing/2014/main" id="{B8D5CE43-0E60-4646-80DD-B7A30D59A2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32" y="6309679"/>
            <a:ext cx="502600" cy="502600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001A5D02-7565-4266-99C1-4879FBF0C05D}"/>
              </a:ext>
            </a:extLst>
          </p:cNvPr>
          <p:cNvSpPr txBox="1"/>
          <p:nvPr/>
        </p:nvSpPr>
        <p:spPr>
          <a:xfrm>
            <a:off x="478789" y="6435155"/>
            <a:ext cx="1166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DATA PATTERNS</a:t>
            </a:r>
          </a:p>
        </p:txBody>
      </p:sp>
    </p:spTree>
    <p:extLst>
      <p:ext uri="{BB962C8B-B14F-4D97-AF65-F5344CB8AC3E}">
        <p14:creationId xmlns:p14="http://schemas.microsoft.com/office/powerpoint/2010/main" val="159531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B6989097-BACE-47DA-A219-F3833DDA02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9490" y="1752283"/>
            <a:ext cx="11170060" cy="3978275"/>
          </a:xfrm>
        </p:spPr>
        <p:txBody>
          <a:bodyPr/>
          <a:lstStyle/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Professional use	</a:t>
            </a:r>
            <a:r>
              <a:rPr lang="nl-BE" dirty="0" err="1"/>
              <a:t>self</a:t>
            </a:r>
            <a:r>
              <a:rPr lang="nl-BE" dirty="0"/>
              <a:t>-hosting of </a:t>
            </a:r>
            <a:r>
              <a:rPr lang="nl-BE" dirty="0" err="1"/>
              <a:t>Pods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WebIDs</a:t>
            </a:r>
            <a:r>
              <a:rPr lang="nl-BE" dirty="0"/>
              <a:t> is </a:t>
            </a:r>
            <a:r>
              <a:rPr lang="nl-BE" dirty="0" err="1"/>
              <a:t>possible</a:t>
            </a:r>
            <a:endParaRPr lang="nl-BE" dirty="0"/>
          </a:p>
          <a:p>
            <a:pPr marL="342900" indent="-285750">
              <a:buFont typeface="Wingdings" panose="05000000000000000000" pitchFamily="2" charset="2"/>
              <a:buChar char="v"/>
            </a:pPr>
            <a:endParaRPr lang="nl-BE" dirty="0"/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 err="1"/>
              <a:t>WebIDs</a:t>
            </a:r>
            <a:r>
              <a:rPr lang="nl-BE" dirty="0"/>
              <a:t> are public	project </a:t>
            </a:r>
            <a:r>
              <a:rPr lang="nl-BE" dirty="0" err="1"/>
              <a:t>discovery</a:t>
            </a:r>
            <a:r>
              <a:rPr lang="nl-BE" dirty="0"/>
              <a:t> starts </a:t>
            </a:r>
            <a:r>
              <a:rPr lang="nl-BE" dirty="0" err="1"/>
              <a:t>from</a:t>
            </a:r>
            <a:r>
              <a:rPr lang="nl-BE" dirty="0"/>
              <a:t> a </a:t>
            </a:r>
            <a:r>
              <a:rPr lang="nl-BE" dirty="0" err="1"/>
              <a:t>WebID</a:t>
            </a:r>
            <a:endParaRPr lang="nl-BE" dirty="0"/>
          </a:p>
          <a:p>
            <a:pPr marL="342900" indent="-285750">
              <a:buFont typeface="Wingdings" panose="05000000000000000000" pitchFamily="2" charset="2"/>
              <a:buChar char="v"/>
            </a:pPr>
            <a:endParaRPr lang="nl-BE" dirty="0"/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 err="1"/>
              <a:t>Although</a:t>
            </a:r>
            <a:r>
              <a:rPr lang="nl-BE" dirty="0"/>
              <a:t> </a:t>
            </a:r>
            <a:r>
              <a:rPr lang="nl-BE" dirty="0" err="1"/>
              <a:t>projects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federated</a:t>
            </a:r>
            <a:r>
              <a:rPr lang="nl-BE" dirty="0"/>
              <a:t>, </a:t>
            </a:r>
            <a:r>
              <a:rPr lang="nl-BE" dirty="0" err="1"/>
              <a:t>their</a:t>
            </a:r>
            <a:r>
              <a:rPr lang="nl-BE" dirty="0"/>
              <a:t> </a:t>
            </a:r>
            <a:r>
              <a:rPr lang="nl-BE" dirty="0" err="1"/>
              <a:t>boundaries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still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well-</a:t>
            </a:r>
            <a:r>
              <a:rPr lang="nl-BE" dirty="0" err="1"/>
              <a:t>defined</a:t>
            </a:r>
            <a:r>
              <a:rPr lang="nl-BE" dirty="0"/>
              <a:t> (i.e. </a:t>
            </a:r>
            <a:r>
              <a:rPr lang="nl-BE" dirty="0" err="1"/>
              <a:t>limited</a:t>
            </a:r>
            <a:r>
              <a:rPr lang="nl-BE" dirty="0"/>
              <a:t> to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contributions</a:t>
            </a:r>
            <a:r>
              <a:rPr lang="nl-BE" dirty="0"/>
              <a:t> of consortium members)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endParaRPr lang="nl-BE" dirty="0"/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 err="1"/>
              <a:t>Boundaries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defined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every</a:t>
            </a:r>
            <a:r>
              <a:rPr lang="nl-BE" dirty="0"/>
              <a:t> stakeholder </a:t>
            </a:r>
            <a:r>
              <a:rPr lang="nl-BE" dirty="0" err="1"/>
              <a:t>separately</a:t>
            </a:r>
            <a:r>
              <a:rPr lang="nl-BE" dirty="0"/>
              <a:t>, as </a:t>
            </a:r>
            <a:r>
              <a:rPr lang="nl-BE" dirty="0" err="1"/>
              <a:t>everyone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have </a:t>
            </a:r>
            <a:r>
              <a:rPr lang="nl-BE" dirty="0" err="1"/>
              <a:t>their</a:t>
            </a:r>
            <a:r>
              <a:rPr lang="nl-BE" dirty="0"/>
              <a:t> </a:t>
            </a:r>
            <a:r>
              <a:rPr lang="nl-BE" dirty="0" err="1"/>
              <a:t>own</a:t>
            </a:r>
            <a:r>
              <a:rPr lang="nl-BE" dirty="0"/>
              <a:t> access point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endParaRPr lang="nl-BE" dirty="0"/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It </a:t>
            </a:r>
            <a:r>
              <a:rPr lang="nl-BE" dirty="0" err="1"/>
              <a:t>should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possible</a:t>
            </a:r>
            <a:r>
              <a:rPr lang="nl-BE" dirty="0"/>
              <a:t> to </a:t>
            </a:r>
            <a:r>
              <a:rPr lang="nl-BE" dirty="0" err="1"/>
              <a:t>include</a:t>
            </a:r>
            <a:r>
              <a:rPr lang="nl-BE" dirty="0"/>
              <a:t> information </a:t>
            </a:r>
            <a:r>
              <a:rPr lang="nl-BE" dirty="0" err="1"/>
              <a:t>that</a:t>
            </a:r>
            <a:r>
              <a:rPr lang="nl-BE" dirty="0"/>
              <a:t> is </a:t>
            </a:r>
            <a:r>
              <a:rPr lang="nl-BE" dirty="0" err="1"/>
              <a:t>not</a:t>
            </a:r>
            <a:r>
              <a:rPr lang="nl-BE" dirty="0"/>
              <a:t> Solid-</a:t>
            </a:r>
            <a:r>
              <a:rPr lang="nl-BE" dirty="0" err="1"/>
              <a:t>based</a:t>
            </a:r>
            <a:r>
              <a:rPr lang="nl-BE" dirty="0"/>
              <a:t>.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A161ABD-A37D-4C84-9757-25599CBF1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Solid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aec</a:t>
            </a:r>
            <a:r>
              <a:rPr lang="nl-BE" dirty="0"/>
              <a:t>?</a:t>
            </a:r>
          </a:p>
        </p:txBody>
      </p:sp>
      <p:sp>
        <p:nvSpPr>
          <p:cNvPr id="4" name="Pijl: rechts 3">
            <a:extLst>
              <a:ext uri="{FF2B5EF4-FFF2-40B4-BE49-F238E27FC236}">
                <a16:creationId xmlns:a16="http://schemas.microsoft.com/office/drawing/2014/main" id="{5D9B2A75-5D02-4D08-96A5-785ED89DE8B7}"/>
              </a:ext>
            </a:extLst>
          </p:cNvPr>
          <p:cNvSpPr/>
          <p:nvPr/>
        </p:nvSpPr>
        <p:spPr>
          <a:xfrm>
            <a:off x="2731975" y="1836811"/>
            <a:ext cx="281746" cy="190500"/>
          </a:xfrm>
          <a:prstGeom prst="rightArrow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Pijl: rechts 4">
            <a:extLst>
              <a:ext uri="{FF2B5EF4-FFF2-40B4-BE49-F238E27FC236}">
                <a16:creationId xmlns:a16="http://schemas.microsoft.com/office/drawing/2014/main" id="{C81B6A98-99EA-42D8-A150-ACAA930B7078}"/>
              </a:ext>
            </a:extLst>
          </p:cNvPr>
          <p:cNvSpPr/>
          <p:nvPr/>
        </p:nvSpPr>
        <p:spPr>
          <a:xfrm>
            <a:off x="2731975" y="2313061"/>
            <a:ext cx="281746" cy="190500"/>
          </a:xfrm>
          <a:prstGeom prst="rightArrow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16471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E9D89FA6-53E4-4762-A3A7-0BE3FA3009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9490" y="1752283"/>
            <a:ext cx="11074810" cy="3978275"/>
          </a:xfrm>
        </p:spPr>
        <p:txBody>
          <a:bodyPr/>
          <a:lstStyle/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LDP containers </a:t>
            </a:r>
            <a:r>
              <a:rPr lang="nl-BE" dirty="0" err="1"/>
              <a:t>with</a:t>
            </a:r>
            <a:r>
              <a:rPr lang="nl-BE" dirty="0"/>
              <a:t> ‘virtual’ </a:t>
            </a:r>
            <a:r>
              <a:rPr lang="nl-BE" dirty="0" err="1"/>
              <a:t>subcontainers</a:t>
            </a:r>
            <a:endParaRPr lang="nl-BE" dirty="0"/>
          </a:p>
          <a:p>
            <a:pPr marL="342900" indent="-285750">
              <a:buFont typeface="Wingdings" panose="05000000000000000000" pitchFamily="2" charset="2"/>
              <a:buChar char="v"/>
            </a:pPr>
            <a:endParaRPr lang="nl-BE" dirty="0"/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Point to project </a:t>
            </a:r>
            <a:r>
              <a:rPr lang="nl-BE" b="1" dirty="0"/>
              <a:t>access point </a:t>
            </a:r>
            <a:r>
              <a:rPr lang="nl-BE" b="1" dirty="0" err="1"/>
              <a:t>URLs</a:t>
            </a:r>
            <a:r>
              <a:rPr lang="nl-BE" b="1" dirty="0"/>
              <a:t>		</a:t>
            </a:r>
            <a:r>
              <a:rPr lang="nl-BE" dirty="0"/>
              <a:t>LDP containers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aggregate</a:t>
            </a:r>
            <a:r>
              <a:rPr lang="nl-BE" dirty="0"/>
              <a:t> </a:t>
            </a:r>
            <a:r>
              <a:rPr lang="nl-BE" dirty="0" err="1"/>
              <a:t>local</a:t>
            </a:r>
            <a:r>
              <a:rPr lang="nl-BE" dirty="0"/>
              <a:t> project </a:t>
            </a:r>
            <a:r>
              <a:rPr lang="nl-BE" dirty="0" err="1"/>
              <a:t>contributions</a:t>
            </a:r>
            <a:r>
              <a:rPr lang="nl-BE" dirty="0"/>
              <a:t> of offices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endParaRPr lang="nl-BE" dirty="0"/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Group </a:t>
            </a:r>
            <a:r>
              <a:rPr lang="nl-BE" dirty="0" err="1"/>
              <a:t>projects</a:t>
            </a:r>
            <a:r>
              <a:rPr lang="nl-BE" dirty="0"/>
              <a:t> (public or private) </a:t>
            </a:r>
            <a:r>
              <a:rPr lang="nl-BE" dirty="0" err="1"/>
              <a:t>based</a:t>
            </a:r>
            <a:r>
              <a:rPr lang="nl-BE" dirty="0"/>
              <a:t> on </a:t>
            </a:r>
            <a:r>
              <a:rPr lang="nl-BE" dirty="0" err="1"/>
              <a:t>specific</a:t>
            </a:r>
            <a:r>
              <a:rPr lang="nl-BE" dirty="0"/>
              <a:t> parameters: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endParaRPr lang="nl-BE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nl-BE" dirty="0" err="1"/>
              <a:t>Participation</a:t>
            </a:r>
            <a:r>
              <a:rPr lang="nl-BE" dirty="0"/>
              <a:t> / </a:t>
            </a:r>
            <a:r>
              <a:rPr lang="nl-BE" dirty="0" err="1"/>
              <a:t>ownership</a:t>
            </a:r>
            <a:r>
              <a:rPr lang="nl-BE" dirty="0"/>
              <a:t> 		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nl-BE" dirty="0" err="1"/>
              <a:t>the</a:t>
            </a:r>
            <a:r>
              <a:rPr lang="nl-BE" dirty="0"/>
              <a:t> project </a:t>
            </a:r>
            <a:r>
              <a:rPr lang="nl-BE" dirty="0" err="1"/>
              <a:t>registry</a:t>
            </a:r>
            <a:r>
              <a:rPr lang="nl-BE" dirty="0"/>
              <a:t> of </a:t>
            </a:r>
            <a:r>
              <a:rPr lang="nl-BE" dirty="0" err="1"/>
              <a:t>an</a:t>
            </a:r>
            <a:r>
              <a:rPr lang="nl-BE" dirty="0"/>
              <a:t> office POD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projects</a:t>
            </a:r>
            <a:r>
              <a:rPr lang="nl-BE" dirty="0"/>
              <a:t> </a:t>
            </a:r>
            <a:r>
              <a:rPr lang="nl-BE" dirty="0" err="1"/>
              <a:t>owned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government</a:t>
            </a:r>
            <a:endParaRPr lang="nl-BE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nl-BE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nl-BE" dirty="0" err="1"/>
              <a:t>Typology</a:t>
            </a:r>
            <a:r>
              <a:rPr lang="nl-BE" dirty="0"/>
              <a:t> 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libraries</a:t>
            </a:r>
            <a:r>
              <a:rPr lang="nl-BE" dirty="0"/>
              <a:t> in </a:t>
            </a:r>
            <a:r>
              <a:rPr lang="nl-BE" dirty="0" err="1"/>
              <a:t>Flanders</a:t>
            </a:r>
            <a:endParaRPr lang="nl-BE" dirty="0"/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bridges</a:t>
            </a:r>
            <a:r>
              <a:rPr lang="nl-BE" dirty="0"/>
              <a:t> in Germany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endParaRPr lang="nl-BE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nl-BE" dirty="0"/>
              <a:t>…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C2380AA-B5F1-4D40-9924-97970C123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aggregators</a:t>
            </a:r>
            <a:endParaRPr lang="nl-BE" dirty="0"/>
          </a:p>
        </p:txBody>
      </p: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BFB99827-1CC7-4665-BFFB-BA6BC1147265}"/>
              </a:ext>
            </a:extLst>
          </p:cNvPr>
          <p:cNvSpPr/>
          <p:nvPr/>
        </p:nvSpPr>
        <p:spPr>
          <a:xfrm>
            <a:off x="259080" y="6472598"/>
            <a:ext cx="1432560" cy="211639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EDE539AF-0B96-4316-9CEB-70699672F26C}"/>
              </a:ext>
            </a:extLst>
          </p:cNvPr>
          <p:cNvSpPr/>
          <p:nvPr/>
        </p:nvSpPr>
        <p:spPr>
          <a:xfrm>
            <a:off x="243840" y="6445339"/>
            <a:ext cx="205420" cy="24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" name="Graphic 5" descr="Database">
            <a:extLst>
              <a:ext uri="{FF2B5EF4-FFF2-40B4-BE49-F238E27FC236}">
                <a16:creationId xmlns:a16="http://schemas.microsoft.com/office/drawing/2014/main" id="{D9B9F514-D643-4BEA-8E18-F1A8507A9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532" y="6309679"/>
            <a:ext cx="502600" cy="502600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68010767-D9A5-4D71-98B2-8A8FE4CE0363}"/>
              </a:ext>
            </a:extLst>
          </p:cNvPr>
          <p:cNvSpPr txBox="1"/>
          <p:nvPr/>
        </p:nvSpPr>
        <p:spPr>
          <a:xfrm>
            <a:off x="478789" y="6435155"/>
            <a:ext cx="1166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DATA PATTERNS</a:t>
            </a:r>
          </a:p>
        </p:txBody>
      </p:sp>
      <p:sp>
        <p:nvSpPr>
          <p:cNvPr id="9" name="Pijl: rechts 8">
            <a:extLst>
              <a:ext uri="{FF2B5EF4-FFF2-40B4-BE49-F238E27FC236}">
                <a16:creationId xmlns:a16="http://schemas.microsoft.com/office/drawing/2014/main" id="{765EEC24-4052-4B52-B90B-917C869396F7}"/>
              </a:ext>
            </a:extLst>
          </p:cNvPr>
          <p:cNvSpPr/>
          <p:nvPr/>
        </p:nvSpPr>
        <p:spPr>
          <a:xfrm>
            <a:off x="4393350" y="2325940"/>
            <a:ext cx="281746" cy="190500"/>
          </a:xfrm>
          <a:prstGeom prst="rightArrow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3856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D2E07A-8B0B-4712-96B2-E626FD28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Project </a:t>
            </a:r>
            <a:r>
              <a:rPr lang="nl-BE" dirty="0" err="1"/>
              <a:t>discovery</a:t>
            </a:r>
            <a:endParaRPr lang="nl-BE" dirty="0"/>
          </a:p>
        </p:txBody>
      </p:sp>
      <p:pic>
        <p:nvPicPr>
          <p:cNvPr id="4" name="Graphic 3" descr="Database">
            <a:extLst>
              <a:ext uri="{FF2B5EF4-FFF2-40B4-BE49-F238E27FC236}">
                <a16:creationId xmlns:a16="http://schemas.microsoft.com/office/drawing/2014/main" id="{1A89DAD6-FA72-4CE7-8DCD-944DA359C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9929" y="1650346"/>
            <a:ext cx="813404" cy="81340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E797D8D-5B27-463F-8763-4CD14C5A7702}"/>
              </a:ext>
            </a:extLst>
          </p:cNvPr>
          <p:cNvSpPr/>
          <p:nvPr/>
        </p:nvSpPr>
        <p:spPr>
          <a:xfrm>
            <a:off x="5048251" y="1915571"/>
            <a:ext cx="2097734" cy="302004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{</a:t>
            </a:r>
            <a:r>
              <a:rPr lang="nl-BE" sz="1400" dirty="0" err="1"/>
              <a:t>arch</a:t>
            </a:r>
            <a:r>
              <a:rPr lang="nl-BE" sz="1400" dirty="0"/>
              <a:t>}/profile/</a:t>
            </a:r>
            <a:r>
              <a:rPr lang="nl-BE" sz="1400" dirty="0" err="1"/>
              <a:t>card#me</a:t>
            </a:r>
            <a:endParaRPr lang="nl-BE" sz="1400" dirty="0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43F9CDB8-7843-4CC0-BEF6-600E6240DBA8}"/>
              </a:ext>
            </a:extLst>
          </p:cNvPr>
          <p:cNvSpPr/>
          <p:nvPr/>
        </p:nvSpPr>
        <p:spPr>
          <a:xfrm>
            <a:off x="5158486" y="2946416"/>
            <a:ext cx="1894077" cy="302004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/</a:t>
            </a:r>
            <a:r>
              <a:rPr lang="nl-BE" sz="1400" dirty="0" err="1"/>
              <a:t>lbd</a:t>
            </a:r>
            <a:r>
              <a:rPr lang="nl-BE" sz="1400" dirty="0"/>
              <a:t>/(.meta)</a:t>
            </a:r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E741FB4F-AA79-4EC8-95A1-E2BF3EC6FADC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6097118" y="2217575"/>
            <a:ext cx="8407" cy="728841"/>
          </a:xfrm>
          <a:prstGeom prst="straightConnector1">
            <a:avLst/>
          </a:prstGeom>
          <a:ln w="28575">
            <a:solidFill>
              <a:srgbClr val="00206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vak 7">
            <a:extLst>
              <a:ext uri="{FF2B5EF4-FFF2-40B4-BE49-F238E27FC236}">
                <a16:creationId xmlns:a16="http://schemas.microsoft.com/office/drawing/2014/main" id="{3E3C2474-FD93-427F-ADB7-7C5CC70FC08B}"/>
              </a:ext>
            </a:extLst>
          </p:cNvPr>
          <p:cNvSpPr txBox="1"/>
          <p:nvPr/>
        </p:nvSpPr>
        <p:spPr>
          <a:xfrm>
            <a:off x="6141028" y="2359957"/>
            <a:ext cx="234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lbd:hasProjectRegistry</a:t>
            </a:r>
            <a:endParaRPr lang="nl-BE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: Rounded Corners 4">
            <a:extLst>
              <a:ext uri="{FF2B5EF4-FFF2-40B4-BE49-F238E27FC236}">
                <a16:creationId xmlns:a16="http://schemas.microsoft.com/office/drawing/2014/main" id="{97BFD6D0-3E4B-4062-88AA-CF2372A343BB}"/>
              </a:ext>
            </a:extLst>
          </p:cNvPr>
          <p:cNvSpPr/>
          <p:nvPr/>
        </p:nvSpPr>
        <p:spPr>
          <a:xfrm>
            <a:off x="5166893" y="4945197"/>
            <a:ext cx="1894077" cy="302004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/</a:t>
            </a:r>
            <a:r>
              <a:rPr lang="nl-BE" sz="1400" dirty="0" err="1"/>
              <a:t>local</a:t>
            </a:r>
            <a:r>
              <a:rPr lang="nl-BE" sz="1400" dirty="0"/>
              <a:t>/(.meta)</a:t>
            </a:r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DADF5AE6-AAE0-4955-88A3-986D741BD02C}"/>
              </a:ext>
            </a:extLst>
          </p:cNvPr>
          <p:cNvCxnSpPr>
            <a:cxnSpLocks/>
            <a:stCxn id="6" idx="2"/>
            <a:endCxn id="36" idx="0"/>
          </p:cNvCxnSpPr>
          <p:nvPr/>
        </p:nvCxnSpPr>
        <p:spPr>
          <a:xfrm>
            <a:off x="6105525" y="3248420"/>
            <a:ext cx="8407" cy="694042"/>
          </a:xfrm>
          <a:prstGeom prst="straightConnector1">
            <a:avLst/>
          </a:prstGeom>
          <a:ln w="28575">
            <a:solidFill>
              <a:srgbClr val="00206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vak 10">
            <a:extLst>
              <a:ext uri="{FF2B5EF4-FFF2-40B4-BE49-F238E27FC236}">
                <a16:creationId xmlns:a16="http://schemas.microsoft.com/office/drawing/2014/main" id="{BF76E401-B898-4AC4-A22F-CCC1AB327101}"/>
              </a:ext>
            </a:extLst>
          </p:cNvPr>
          <p:cNvSpPr txBox="1"/>
          <p:nvPr/>
        </p:nvSpPr>
        <p:spPr>
          <a:xfrm>
            <a:off x="6097118" y="3408947"/>
            <a:ext cx="1155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ldp:contains</a:t>
            </a:r>
            <a:endParaRPr lang="nl-BE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Rechthoek: afgeronde hoeken 30">
            <a:extLst>
              <a:ext uri="{FF2B5EF4-FFF2-40B4-BE49-F238E27FC236}">
                <a16:creationId xmlns:a16="http://schemas.microsoft.com/office/drawing/2014/main" id="{FA3B589F-5166-4871-894E-4C184640AFA0}"/>
              </a:ext>
            </a:extLst>
          </p:cNvPr>
          <p:cNvSpPr/>
          <p:nvPr/>
        </p:nvSpPr>
        <p:spPr>
          <a:xfrm>
            <a:off x="8465499" y="2772062"/>
            <a:ext cx="3446221" cy="868783"/>
          </a:xfrm>
          <a:prstGeom prst="roundRect">
            <a:avLst>
              <a:gd name="adj" fmla="val 807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B5C93E5F-9C8C-40E2-A33C-F9E3991A2A65}"/>
              </a:ext>
            </a:extLst>
          </p:cNvPr>
          <p:cNvSpPr txBox="1"/>
          <p:nvPr/>
        </p:nvSpPr>
        <p:spPr>
          <a:xfrm>
            <a:off x="8526677" y="2809848"/>
            <a:ext cx="3385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nl-BE" sz="1200" dirty="0"/>
              <a:t>The project </a:t>
            </a:r>
            <a:r>
              <a:rPr lang="nl-BE" sz="1200" dirty="0" err="1"/>
              <a:t>registry</a:t>
            </a:r>
            <a:r>
              <a:rPr lang="nl-BE" sz="1200" dirty="0"/>
              <a:t> of a stakeholder is no more </a:t>
            </a:r>
            <a:r>
              <a:rPr lang="nl-BE" sz="1200" dirty="0" err="1"/>
              <a:t>than</a:t>
            </a:r>
            <a:r>
              <a:rPr lang="nl-BE" sz="1200" dirty="0"/>
              <a:t> a </a:t>
            </a:r>
            <a:r>
              <a:rPr lang="nl-BE" sz="1200" dirty="0" err="1"/>
              <a:t>specific</a:t>
            </a:r>
            <a:r>
              <a:rPr lang="nl-BE" sz="1200" dirty="0"/>
              <a:t> “</a:t>
            </a:r>
            <a:r>
              <a:rPr lang="nl-BE" sz="1200" dirty="0" err="1"/>
              <a:t>aggregator</a:t>
            </a:r>
            <a:r>
              <a:rPr lang="nl-BE" sz="1200" dirty="0"/>
              <a:t>”; </a:t>
            </a:r>
            <a:r>
              <a:rPr lang="nl-BE" sz="1200" dirty="0" err="1"/>
              <a:t>an</a:t>
            </a:r>
            <a:r>
              <a:rPr lang="nl-BE" sz="1200" dirty="0"/>
              <a:t> LBD container </a:t>
            </a:r>
            <a:r>
              <a:rPr lang="nl-BE" sz="1200" dirty="0" err="1"/>
              <a:t>which</a:t>
            </a:r>
            <a:r>
              <a:rPr lang="nl-BE" sz="1200" dirty="0"/>
              <a:t> </a:t>
            </a:r>
            <a:r>
              <a:rPr lang="nl-BE" sz="1200" dirty="0" err="1"/>
              <a:t>groups</a:t>
            </a:r>
            <a:r>
              <a:rPr lang="nl-BE" sz="1200" dirty="0"/>
              <a:t> </a:t>
            </a:r>
            <a:r>
              <a:rPr lang="nl-BE" sz="1200" dirty="0" err="1"/>
              <a:t>projects</a:t>
            </a:r>
            <a:r>
              <a:rPr lang="nl-BE" sz="1200" dirty="0"/>
              <a:t> </a:t>
            </a:r>
            <a:r>
              <a:rPr lang="nl-BE" sz="1200" dirty="0" err="1"/>
              <a:t>where</a:t>
            </a:r>
            <a:r>
              <a:rPr lang="nl-BE" sz="1200" dirty="0"/>
              <a:t> </a:t>
            </a:r>
            <a:r>
              <a:rPr lang="nl-BE" sz="1200" dirty="0" err="1"/>
              <a:t>this</a:t>
            </a:r>
            <a:r>
              <a:rPr lang="nl-BE" sz="1200" dirty="0"/>
              <a:t> stakeholder </a:t>
            </a:r>
            <a:r>
              <a:rPr lang="nl-BE" sz="1200" dirty="0" err="1"/>
              <a:t>participates</a:t>
            </a:r>
            <a:r>
              <a:rPr lang="nl-BE" sz="1200" dirty="0"/>
              <a:t> in.  </a:t>
            </a:r>
          </a:p>
        </p:txBody>
      </p:sp>
      <p:sp>
        <p:nvSpPr>
          <p:cNvPr id="33" name="Vrije vorm: vorm 32">
            <a:extLst>
              <a:ext uri="{FF2B5EF4-FFF2-40B4-BE49-F238E27FC236}">
                <a16:creationId xmlns:a16="http://schemas.microsoft.com/office/drawing/2014/main" id="{44524F6C-1792-4467-BB4A-ECB4909285BC}"/>
              </a:ext>
            </a:extLst>
          </p:cNvPr>
          <p:cNvSpPr/>
          <p:nvPr/>
        </p:nvSpPr>
        <p:spPr>
          <a:xfrm rot="346281">
            <a:off x="7032121" y="3152954"/>
            <a:ext cx="1447533" cy="166378"/>
          </a:xfrm>
          <a:custGeom>
            <a:avLst/>
            <a:gdLst>
              <a:gd name="connsiteX0" fmla="*/ 0 w 1552575"/>
              <a:gd name="connsiteY0" fmla="*/ 85725 h 305991"/>
              <a:gd name="connsiteX1" fmla="*/ 790575 w 1552575"/>
              <a:gd name="connsiteY1" fmla="*/ 304800 h 305991"/>
              <a:gd name="connsiteX2" fmla="*/ 1552575 w 1552575"/>
              <a:gd name="connsiteY2" fmla="*/ 0 h 305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2575" h="305991">
                <a:moveTo>
                  <a:pt x="0" y="85725"/>
                </a:moveTo>
                <a:cubicBezTo>
                  <a:pt x="265906" y="202406"/>
                  <a:pt x="531812" y="319088"/>
                  <a:pt x="790575" y="304800"/>
                </a:cubicBezTo>
                <a:cubicBezTo>
                  <a:pt x="1049338" y="290512"/>
                  <a:pt x="1300956" y="145256"/>
                  <a:pt x="1552575" y="0"/>
                </a:cubicBezTo>
              </a:path>
            </a:pathLst>
          </a:custGeom>
          <a:noFill/>
          <a:ln w="19050">
            <a:solidFill>
              <a:srgbClr val="041E42"/>
            </a:solidFill>
            <a:prstDash val="lg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6" name="Rectangle: Rounded Corners 4">
            <a:extLst>
              <a:ext uri="{FF2B5EF4-FFF2-40B4-BE49-F238E27FC236}">
                <a16:creationId xmlns:a16="http://schemas.microsoft.com/office/drawing/2014/main" id="{BC0295DE-F166-4082-98B1-1F1555D5A750}"/>
              </a:ext>
            </a:extLst>
          </p:cNvPr>
          <p:cNvSpPr/>
          <p:nvPr/>
        </p:nvSpPr>
        <p:spPr>
          <a:xfrm>
            <a:off x="5166893" y="3942462"/>
            <a:ext cx="1894077" cy="302004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/</a:t>
            </a:r>
            <a:r>
              <a:rPr lang="nl-BE" sz="1400" dirty="0" err="1"/>
              <a:t>lbd</a:t>
            </a:r>
            <a:r>
              <a:rPr lang="nl-BE" sz="1400" dirty="0"/>
              <a:t>/{ID}/(.meta*)</a:t>
            </a:r>
          </a:p>
        </p:txBody>
      </p:sp>
      <p:cxnSp>
        <p:nvCxnSpPr>
          <p:cNvPr id="41" name="Rechte verbindingslijn met pijl 40">
            <a:extLst>
              <a:ext uri="{FF2B5EF4-FFF2-40B4-BE49-F238E27FC236}">
                <a16:creationId xmlns:a16="http://schemas.microsoft.com/office/drawing/2014/main" id="{64BEC3C1-4C48-4254-802F-5F8F812CE63A}"/>
              </a:ext>
            </a:extLst>
          </p:cNvPr>
          <p:cNvCxnSpPr>
            <a:cxnSpLocks/>
            <a:stCxn id="36" idx="2"/>
            <a:endCxn id="9" idx="0"/>
          </p:cNvCxnSpPr>
          <p:nvPr/>
        </p:nvCxnSpPr>
        <p:spPr>
          <a:xfrm>
            <a:off x="6113932" y="4244466"/>
            <a:ext cx="0" cy="700731"/>
          </a:xfrm>
          <a:prstGeom prst="straightConnector1">
            <a:avLst/>
          </a:prstGeom>
          <a:ln w="28575">
            <a:solidFill>
              <a:srgbClr val="00206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kstvak 41">
            <a:extLst>
              <a:ext uri="{FF2B5EF4-FFF2-40B4-BE49-F238E27FC236}">
                <a16:creationId xmlns:a16="http://schemas.microsoft.com/office/drawing/2014/main" id="{C8211B99-A557-4F4F-AF08-EA47BBFB0A24}"/>
              </a:ext>
            </a:extLst>
          </p:cNvPr>
          <p:cNvSpPr txBox="1"/>
          <p:nvPr/>
        </p:nvSpPr>
        <p:spPr>
          <a:xfrm>
            <a:off x="6127966" y="4430876"/>
            <a:ext cx="1164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ldp:contains</a:t>
            </a:r>
            <a:endParaRPr lang="nl-BE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Tekstvak 59">
            <a:extLst>
              <a:ext uri="{FF2B5EF4-FFF2-40B4-BE49-F238E27FC236}">
                <a16:creationId xmlns:a16="http://schemas.microsoft.com/office/drawing/2014/main" id="{062D3E86-24F2-431C-B2FB-E0DD3DC792A0}"/>
              </a:ext>
            </a:extLst>
          </p:cNvPr>
          <p:cNvSpPr txBox="1"/>
          <p:nvPr/>
        </p:nvSpPr>
        <p:spPr>
          <a:xfrm>
            <a:off x="3125139" y="5770105"/>
            <a:ext cx="900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sz="1200" dirty="0"/>
              <a:t>* In Solid, “.meta” files are </a:t>
            </a:r>
            <a:r>
              <a:rPr lang="nl-BE" sz="1200" dirty="0" err="1"/>
              <a:t>mapped</a:t>
            </a:r>
            <a:r>
              <a:rPr lang="nl-BE" sz="1200" dirty="0"/>
              <a:t> to </a:t>
            </a:r>
            <a:r>
              <a:rPr lang="nl-BE" sz="1200" dirty="0" err="1"/>
              <a:t>specific</a:t>
            </a:r>
            <a:r>
              <a:rPr lang="nl-BE" sz="1200" dirty="0"/>
              <a:t> LDP containers. </a:t>
            </a:r>
            <a:r>
              <a:rPr lang="nl-BE" sz="1200" dirty="0" err="1"/>
              <a:t>Dereferencing</a:t>
            </a:r>
            <a:r>
              <a:rPr lang="nl-BE" sz="1200" dirty="0"/>
              <a:t> </a:t>
            </a:r>
            <a:r>
              <a:rPr lang="nl-BE" sz="1200" dirty="0" err="1"/>
              <a:t>the</a:t>
            </a:r>
            <a:r>
              <a:rPr lang="nl-BE" sz="1200" dirty="0"/>
              <a:t> container </a:t>
            </a:r>
            <a:r>
              <a:rPr lang="nl-BE" sz="1200" dirty="0" err="1"/>
              <a:t>yields</a:t>
            </a:r>
            <a:r>
              <a:rPr lang="nl-BE" sz="1200" dirty="0"/>
              <a:t> </a:t>
            </a:r>
            <a:r>
              <a:rPr lang="nl-BE" sz="1200" dirty="0" err="1"/>
              <a:t>the</a:t>
            </a:r>
            <a:r>
              <a:rPr lang="nl-BE" sz="1200" dirty="0"/>
              <a:t> .meta resource.</a:t>
            </a:r>
          </a:p>
          <a:p>
            <a:pPr algn="r"/>
            <a:r>
              <a:rPr lang="nl-BE" sz="1200" dirty="0"/>
              <a:t>** </a:t>
            </a:r>
            <a:r>
              <a:rPr lang="nl-BE" sz="1200" dirty="0" err="1"/>
              <a:t>By</a:t>
            </a:r>
            <a:r>
              <a:rPr lang="nl-BE" sz="1200" dirty="0"/>
              <a:t> default, “.meta” files in Solid </a:t>
            </a:r>
            <a:r>
              <a:rPr lang="nl-BE" sz="1200" dirty="0" err="1"/>
              <a:t>cannot</a:t>
            </a:r>
            <a:r>
              <a:rPr lang="nl-BE" sz="1200" dirty="0"/>
              <a:t> </a:t>
            </a:r>
            <a:r>
              <a:rPr lang="nl-BE" sz="1200" dirty="0" err="1"/>
              <a:t>be</a:t>
            </a:r>
            <a:r>
              <a:rPr lang="nl-BE" sz="1200" dirty="0"/>
              <a:t> </a:t>
            </a:r>
            <a:r>
              <a:rPr lang="nl-BE" sz="1200" dirty="0" err="1"/>
              <a:t>edited</a:t>
            </a:r>
            <a:r>
              <a:rPr lang="nl-BE" sz="1200" dirty="0"/>
              <a:t> </a:t>
            </a:r>
            <a:r>
              <a:rPr lang="nl-BE" sz="1200" dirty="0" err="1"/>
              <a:t>directly</a:t>
            </a:r>
            <a:r>
              <a:rPr lang="nl-BE" sz="1200" dirty="0"/>
              <a:t>. In </a:t>
            </a:r>
            <a:r>
              <a:rPr lang="nl-BE" sz="1200" dirty="0" err="1"/>
              <a:t>this</a:t>
            </a:r>
            <a:r>
              <a:rPr lang="nl-BE" sz="1200" dirty="0"/>
              <a:t> case, </a:t>
            </a:r>
            <a:r>
              <a:rPr lang="nl-BE" sz="1200" dirty="0" err="1"/>
              <a:t>this</a:t>
            </a:r>
            <a:r>
              <a:rPr lang="nl-BE" sz="1200" dirty="0"/>
              <a:t> </a:t>
            </a:r>
            <a:r>
              <a:rPr lang="nl-BE" sz="1200" dirty="0" err="1"/>
              <a:t>restriction</a:t>
            </a:r>
            <a:r>
              <a:rPr lang="nl-BE" sz="1200" dirty="0"/>
              <a:t> was overruled in </a:t>
            </a:r>
            <a:r>
              <a:rPr lang="nl-BE" sz="1200" dirty="0" err="1"/>
              <a:t>favor</a:t>
            </a:r>
            <a:r>
              <a:rPr lang="nl-BE" sz="1200" dirty="0"/>
              <a:t> of project </a:t>
            </a:r>
            <a:r>
              <a:rPr lang="nl-BE" sz="1200" dirty="0" err="1"/>
              <a:t>organisation</a:t>
            </a:r>
            <a:endParaRPr lang="nl-BE" sz="1200" dirty="0"/>
          </a:p>
        </p:txBody>
      </p:sp>
      <p:sp>
        <p:nvSpPr>
          <p:cNvPr id="62" name="Rechthoek: afgeronde hoeken 61">
            <a:extLst>
              <a:ext uri="{FF2B5EF4-FFF2-40B4-BE49-F238E27FC236}">
                <a16:creationId xmlns:a16="http://schemas.microsoft.com/office/drawing/2014/main" id="{AE8AB667-391E-4F99-9402-E3545A42FCAA}"/>
              </a:ext>
            </a:extLst>
          </p:cNvPr>
          <p:cNvSpPr/>
          <p:nvPr/>
        </p:nvSpPr>
        <p:spPr>
          <a:xfrm>
            <a:off x="8442464" y="3826883"/>
            <a:ext cx="3446221" cy="880829"/>
          </a:xfrm>
          <a:prstGeom prst="roundRect">
            <a:avLst>
              <a:gd name="adj" fmla="val 807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3" name="Tekstvak 62">
            <a:extLst>
              <a:ext uri="{FF2B5EF4-FFF2-40B4-BE49-F238E27FC236}">
                <a16:creationId xmlns:a16="http://schemas.microsoft.com/office/drawing/2014/main" id="{B3708CD3-8B3D-42CB-9CE1-D223624CE68F}"/>
              </a:ext>
            </a:extLst>
          </p:cNvPr>
          <p:cNvSpPr txBox="1"/>
          <p:nvPr/>
        </p:nvSpPr>
        <p:spPr>
          <a:xfrm>
            <a:off x="8503642" y="3864669"/>
            <a:ext cx="3385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nl-BE" sz="1200" dirty="0"/>
              <a:t>The project access point is </a:t>
            </a:r>
            <a:r>
              <a:rPr lang="nl-BE" sz="1200" dirty="0" err="1"/>
              <a:t>an</a:t>
            </a:r>
            <a:r>
              <a:rPr lang="nl-BE" sz="1200" dirty="0"/>
              <a:t> LDP container </a:t>
            </a:r>
            <a:r>
              <a:rPr lang="nl-BE" sz="1200" dirty="0" err="1"/>
              <a:t>which</a:t>
            </a:r>
            <a:r>
              <a:rPr lang="nl-BE" sz="1200" dirty="0"/>
              <a:t> </a:t>
            </a:r>
            <a:r>
              <a:rPr lang="nl-BE" sz="1200" i="1" dirty="0" err="1"/>
              <a:t>effectively</a:t>
            </a:r>
            <a:r>
              <a:rPr lang="nl-BE" sz="1200" i="1" dirty="0"/>
              <a:t> </a:t>
            </a:r>
            <a:r>
              <a:rPr lang="nl-BE" sz="1200" dirty="0" err="1"/>
              <a:t>contains</a:t>
            </a:r>
            <a:r>
              <a:rPr lang="nl-BE" sz="1200" dirty="0"/>
              <a:t> </a:t>
            </a:r>
            <a:r>
              <a:rPr lang="nl-BE" sz="1200" dirty="0" err="1"/>
              <a:t>the</a:t>
            </a:r>
            <a:r>
              <a:rPr lang="nl-BE" sz="1200" dirty="0"/>
              <a:t> </a:t>
            </a:r>
            <a:r>
              <a:rPr lang="nl-BE" sz="1200" dirty="0" err="1"/>
              <a:t>contributions</a:t>
            </a:r>
            <a:r>
              <a:rPr lang="nl-BE" sz="1200" dirty="0"/>
              <a:t> of </a:t>
            </a:r>
            <a:r>
              <a:rPr lang="nl-BE" sz="1200" dirty="0" err="1"/>
              <a:t>the</a:t>
            </a:r>
            <a:r>
              <a:rPr lang="nl-BE" sz="1200" dirty="0"/>
              <a:t> stakeholder (/</a:t>
            </a:r>
            <a:r>
              <a:rPr lang="nl-BE" sz="1200" dirty="0" err="1"/>
              <a:t>local</a:t>
            </a:r>
            <a:r>
              <a:rPr lang="nl-BE" sz="1200" dirty="0"/>
              <a:t>/), </a:t>
            </a:r>
            <a:r>
              <a:rPr lang="nl-BE" sz="1200" dirty="0" err="1"/>
              <a:t>and</a:t>
            </a:r>
            <a:r>
              <a:rPr lang="nl-BE" sz="1200" dirty="0"/>
              <a:t> </a:t>
            </a:r>
            <a:r>
              <a:rPr lang="nl-BE" sz="1200" i="1" dirty="0" err="1"/>
              <a:t>virtually</a:t>
            </a:r>
            <a:r>
              <a:rPr lang="nl-BE" sz="1200" dirty="0"/>
              <a:t> </a:t>
            </a:r>
            <a:r>
              <a:rPr lang="nl-BE" sz="1200" dirty="0" err="1"/>
              <a:t>contains</a:t>
            </a:r>
            <a:r>
              <a:rPr lang="nl-BE" sz="1200" dirty="0"/>
              <a:t> relevant </a:t>
            </a:r>
            <a:r>
              <a:rPr lang="nl-BE" sz="1200" dirty="0" err="1"/>
              <a:t>contributions</a:t>
            </a:r>
            <a:r>
              <a:rPr lang="nl-BE" sz="1200" dirty="0"/>
              <a:t> of </a:t>
            </a:r>
            <a:r>
              <a:rPr lang="nl-BE" sz="1200" dirty="0" err="1"/>
              <a:t>other</a:t>
            </a:r>
            <a:r>
              <a:rPr lang="nl-BE" sz="1200" dirty="0"/>
              <a:t> stakeholder in </a:t>
            </a:r>
            <a:r>
              <a:rPr lang="nl-BE" sz="1200" dirty="0" err="1"/>
              <a:t>the</a:t>
            </a:r>
            <a:r>
              <a:rPr lang="nl-BE" sz="1200" dirty="0"/>
              <a:t> project. </a:t>
            </a:r>
          </a:p>
        </p:txBody>
      </p:sp>
      <p:sp>
        <p:nvSpPr>
          <p:cNvPr id="64" name="Vrije vorm: vorm 63">
            <a:extLst>
              <a:ext uri="{FF2B5EF4-FFF2-40B4-BE49-F238E27FC236}">
                <a16:creationId xmlns:a16="http://schemas.microsoft.com/office/drawing/2014/main" id="{59DC92C4-6A32-4A15-BE83-44A9FD8AF3BD}"/>
              </a:ext>
            </a:extLst>
          </p:cNvPr>
          <p:cNvSpPr/>
          <p:nvPr/>
        </p:nvSpPr>
        <p:spPr>
          <a:xfrm rot="346281">
            <a:off x="7009086" y="4207775"/>
            <a:ext cx="1447533" cy="166378"/>
          </a:xfrm>
          <a:custGeom>
            <a:avLst/>
            <a:gdLst>
              <a:gd name="connsiteX0" fmla="*/ 0 w 1552575"/>
              <a:gd name="connsiteY0" fmla="*/ 85725 h 305991"/>
              <a:gd name="connsiteX1" fmla="*/ 790575 w 1552575"/>
              <a:gd name="connsiteY1" fmla="*/ 304800 h 305991"/>
              <a:gd name="connsiteX2" fmla="*/ 1552575 w 1552575"/>
              <a:gd name="connsiteY2" fmla="*/ 0 h 305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2575" h="305991">
                <a:moveTo>
                  <a:pt x="0" y="85725"/>
                </a:moveTo>
                <a:cubicBezTo>
                  <a:pt x="265906" y="202406"/>
                  <a:pt x="531812" y="319088"/>
                  <a:pt x="790575" y="304800"/>
                </a:cubicBezTo>
                <a:cubicBezTo>
                  <a:pt x="1049338" y="290512"/>
                  <a:pt x="1300956" y="145256"/>
                  <a:pt x="1552575" y="0"/>
                </a:cubicBezTo>
              </a:path>
            </a:pathLst>
          </a:custGeom>
          <a:noFill/>
          <a:ln w="19050">
            <a:solidFill>
              <a:srgbClr val="041E42"/>
            </a:solidFill>
            <a:prstDash val="lg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4" name="Groep 93">
            <a:extLst>
              <a:ext uri="{FF2B5EF4-FFF2-40B4-BE49-F238E27FC236}">
                <a16:creationId xmlns:a16="http://schemas.microsoft.com/office/drawing/2014/main" id="{B789F3B2-5A35-41D6-9B10-552FF2FFBFE4}"/>
              </a:ext>
            </a:extLst>
          </p:cNvPr>
          <p:cNvGrpSpPr/>
          <p:nvPr/>
        </p:nvGrpSpPr>
        <p:grpSpPr>
          <a:xfrm>
            <a:off x="1131519" y="1890014"/>
            <a:ext cx="2097734" cy="3303055"/>
            <a:chOff x="1121994" y="1555372"/>
            <a:chExt cx="2097734" cy="3303055"/>
          </a:xfrm>
        </p:grpSpPr>
        <p:sp>
          <p:nvSpPr>
            <p:cNvPr id="76" name="Rectangle: Rounded Corners 4">
              <a:extLst>
                <a:ext uri="{FF2B5EF4-FFF2-40B4-BE49-F238E27FC236}">
                  <a16:creationId xmlns:a16="http://schemas.microsoft.com/office/drawing/2014/main" id="{9BF5373E-3328-45E7-A605-E227129680AE}"/>
                </a:ext>
              </a:extLst>
            </p:cNvPr>
            <p:cNvSpPr/>
            <p:nvPr/>
          </p:nvSpPr>
          <p:spPr>
            <a:xfrm>
              <a:off x="1121994" y="1555372"/>
              <a:ext cx="2097734" cy="30200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sz="1400" dirty="0"/>
                <a:t>{</a:t>
              </a:r>
              <a:r>
                <a:rPr lang="nl-BE" sz="1400" dirty="0" err="1"/>
                <a:t>hvac</a:t>
              </a:r>
              <a:r>
                <a:rPr lang="nl-BE" sz="1400" dirty="0"/>
                <a:t>}/profile/</a:t>
              </a:r>
              <a:r>
                <a:rPr lang="nl-BE" sz="1400" dirty="0" err="1"/>
                <a:t>card#me</a:t>
              </a:r>
              <a:endParaRPr lang="nl-BE" sz="1400" dirty="0"/>
            </a:p>
          </p:txBody>
        </p:sp>
        <p:sp>
          <p:nvSpPr>
            <p:cNvPr id="77" name="Rectangle: Rounded Corners 4">
              <a:extLst>
                <a:ext uri="{FF2B5EF4-FFF2-40B4-BE49-F238E27FC236}">
                  <a16:creationId xmlns:a16="http://schemas.microsoft.com/office/drawing/2014/main" id="{BE3D52C4-0D83-4668-BEEC-F4528EE047B1}"/>
                </a:ext>
              </a:extLst>
            </p:cNvPr>
            <p:cNvSpPr/>
            <p:nvPr/>
          </p:nvSpPr>
          <p:spPr>
            <a:xfrm>
              <a:off x="1232229" y="2586217"/>
              <a:ext cx="1894077" cy="30200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sz="1400" dirty="0"/>
                <a:t>/</a:t>
              </a:r>
              <a:r>
                <a:rPr lang="nl-BE" sz="1400" dirty="0" err="1"/>
                <a:t>lbd</a:t>
              </a:r>
              <a:r>
                <a:rPr lang="nl-BE" sz="1400" dirty="0"/>
                <a:t>/(.meta)</a:t>
              </a:r>
            </a:p>
          </p:txBody>
        </p:sp>
        <p:cxnSp>
          <p:nvCxnSpPr>
            <p:cNvPr id="78" name="Rechte verbindingslijn met pijl 77">
              <a:extLst>
                <a:ext uri="{FF2B5EF4-FFF2-40B4-BE49-F238E27FC236}">
                  <a16:creationId xmlns:a16="http://schemas.microsoft.com/office/drawing/2014/main" id="{FD5AA5A2-F1DD-46D5-8FFC-BD25952D55F7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2170861" y="1857376"/>
              <a:ext cx="8407" cy="728841"/>
            </a:xfrm>
            <a:prstGeom prst="straightConnector1">
              <a:avLst/>
            </a:prstGeom>
            <a:ln w="28575">
              <a:solidFill>
                <a:schemeClr val="bg2">
                  <a:lumMod val="90000"/>
                </a:schemeClr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: Rounded Corners 4">
              <a:extLst>
                <a:ext uri="{FF2B5EF4-FFF2-40B4-BE49-F238E27FC236}">
                  <a16:creationId xmlns:a16="http://schemas.microsoft.com/office/drawing/2014/main" id="{90D26DC0-34C0-4DC7-97E5-0F59945629C9}"/>
                </a:ext>
              </a:extLst>
            </p:cNvPr>
            <p:cNvSpPr/>
            <p:nvPr/>
          </p:nvSpPr>
          <p:spPr>
            <a:xfrm>
              <a:off x="1240636" y="4556423"/>
              <a:ext cx="1894077" cy="30200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sz="1400" dirty="0"/>
                <a:t>/</a:t>
              </a:r>
              <a:r>
                <a:rPr lang="nl-BE" sz="1400" dirty="0" err="1"/>
                <a:t>local</a:t>
              </a:r>
              <a:r>
                <a:rPr lang="nl-BE" sz="1400" dirty="0"/>
                <a:t>/(.meta)</a:t>
              </a:r>
            </a:p>
          </p:txBody>
        </p:sp>
        <p:cxnSp>
          <p:nvCxnSpPr>
            <p:cNvPr id="80" name="Rechte verbindingslijn met pijl 79">
              <a:extLst>
                <a:ext uri="{FF2B5EF4-FFF2-40B4-BE49-F238E27FC236}">
                  <a16:creationId xmlns:a16="http://schemas.microsoft.com/office/drawing/2014/main" id="{014692A0-B698-4912-8867-B965DC5D0D39}"/>
                </a:ext>
              </a:extLst>
            </p:cNvPr>
            <p:cNvCxnSpPr>
              <a:cxnSpLocks/>
              <a:stCxn id="77" idx="2"/>
              <a:endCxn id="82" idx="0"/>
            </p:cNvCxnSpPr>
            <p:nvPr/>
          </p:nvCxnSpPr>
          <p:spPr>
            <a:xfrm>
              <a:off x="2179268" y="2888221"/>
              <a:ext cx="8407" cy="694042"/>
            </a:xfrm>
            <a:prstGeom prst="straightConnector1">
              <a:avLst/>
            </a:prstGeom>
            <a:ln w="28575">
              <a:solidFill>
                <a:schemeClr val="bg2">
                  <a:lumMod val="90000"/>
                </a:schemeClr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: Rounded Corners 4">
              <a:extLst>
                <a:ext uri="{FF2B5EF4-FFF2-40B4-BE49-F238E27FC236}">
                  <a16:creationId xmlns:a16="http://schemas.microsoft.com/office/drawing/2014/main" id="{E2E86108-8790-4433-AB6C-588CEDA95E7A}"/>
                </a:ext>
              </a:extLst>
            </p:cNvPr>
            <p:cNvSpPr/>
            <p:nvPr/>
          </p:nvSpPr>
          <p:spPr>
            <a:xfrm>
              <a:off x="1240636" y="3582263"/>
              <a:ext cx="1894077" cy="30200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sz="1400" dirty="0"/>
                <a:t>/</a:t>
              </a:r>
              <a:r>
                <a:rPr lang="nl-BE" sz="1400" dirty="0" err="1"/>
                <a:t>lbd</a:t>
              </a:r>
              <a:r>
                <a:rPr lang="nl-BE" sz="1400" dirty="0"/>
                <a:t>/{ID}/(.meta*)</a:t>
              </a:r>
            </a:p>
          </p:txBody>
        </p:sp>
        <p:cxnSp>
          <p:nvCxnSpPr>
            <p:cNvPr id="83" name="Rechte verbindingslijn met pijl 82">
              <a:extLst>
                <a:ext uri="{FF2B5EF4-FFF2-40B4-BE49-F238E27FC236}">
                  <a16:creationId xmlns:a16="http://schemas.microsoft.com/office/drawing/2014/main" id="{F0E0D70A-B76F-4960-BF71-094B170A8DDB}"/>
                </a:ext>
              </a:extLst>
            </p:cNvPr>
            <p:cNvCxnSpPr>
              <a:cxnSpLocks/>
              <a:stCxn id="82" idx="2"/>
              <a:endCxn id="79" idx="0"/>
            </p:cNvCxnSpPr>
            <p:nvPr/>
          </p:nvCxnSpPr>
          <p:spPr>
            <a:xfrm>
              <a:off x="2187675" y="3884267"/>
              <a:ext cx="0" cy="672156"/>
            </a:xfrm>
            <a:prstGeom prst="straightConnector1">
              <a:avLst/>
            </a:prstGeom>
            <a:ln w="28575">
              <a:solidFill>
                <a:schemeClr val="bg2">
                  <a:lumMod val="90000"/>
                </a:schemeClr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Verbindingslijn: gebogen 87">
            <a:extLst>
              <a:ext uri="{FF2B5EF4-FFF2-40B4-BE49-F238E27FC236}">
                <a16:creationId xmlns:a16="http://schemas.microsoft.com/office/drawing/2014/main" id="{78934897-7C5D-458A-AC69-695600D1B6E5}"/>
              </a:ext>
            </a:extLst>
          </p:cNvPr>
          <p:cNvCxnSpPr>
            <a:cxnSpLocks/>
            <a:stCxn id="36" idx="1"/>
            <a:endCxn id="79" idx="3"/>
          </p:cNvCxnSpPr>
          <p:nvPr/>
        </p:nvCxnSpPr>
        <p:spPr>
          <a:xfrm rot="10800000" flipV="1">
            <a:off x="3144239" y="4093463"/>
            <a:ext cx="2022655" cy="948603"/>
          </a:xfrm>
          <a:prstGeom prst="bentConnector3">
            <a:avLst>
              <a:gd name="adj1" fmla="val 72133"/>
            </a:avLst>
          </a:prstGeom>
          <a:ln w="28575">
            <a:solidFill>
              <a:srgbClr val="00206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kstvak 90">
            <a:extLst>
              <a:ext uri="{FF2B5EF4-FFF2-40B4-BE49-F238E27FC236}">
                <a16:creationId xmlns:a16="http://schemas.microsoft.com/office/drawing/2014/main" id="{F5A88721-0EC3-4798-B8A5-7306B69D9026}"/>
              </a:ext>
            </a:extLst>
          </p:cNvPr>
          <p:cNvSpPr txBox="1"/>
          <p:nvPr/>
        </p:nvSpPr>
        <p:spPr>
          <a:xfrm>
            <a:off x="3753958" y="3809698"/>
            <a:ext cx="1276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nl-BE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ldp:contains</a:t>
            </a:r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sp>
        <p:nvSpPr>
          <p:cNvPr id="98" name="Tekstvak 97">
            <a:extLst>
              <a:ext uri="{FF2B5EF4-FFF2-40B4-BE49-F238E27FC236}">
                <a16:creationId xmlns:a16="http://schemas.microsoft.com/office/drawing/2014/main" id="{21AF037E-BA29-45BE-AB5B-62C5C5D41B02}"/>
              </a:ext>
            </a:extLst>
          </p:cNvPr>
          <p:cNvSpPr txBox="1"/>
          <p:nvPr/>
        </p:nvSpPr>
        <p:spPr>
          <a:xfrm>
            <a:off x="3621837" y="4061544"/>
            <a:ext cx="13960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100" dirty="0"/>
              <a:t>VIRTUAL</a:t>
            </a:r>
          </a:p>
        </p:txBody>
      </p:sp>
      <p:sp>
        <p:nvSpPr>
          <p:cNvPr id="35" name="Rechthoek: afgeronde hoeken 34">
            <a:extLst>
              <a:ext uri="{FF2B5EF4-FFF2-40B4-BE49-F238E27FC236}">
                <a16:creationId xmlns:a16="http://schemas.microsoft.com/office/drawing/2014/main" id="{97E718E1-DB60-4762-A0C2-B8B55F17D598}"/>
              </a:ext>
            </a:extLst>
          </p:cNvPr>
          <p:cNvSpPr/>
          <p:nvPr/>
        </p:nvSpPr>
        <p:spPr>
          <a:xfrm>
            <a:off x="259080" y="6472598"/>
            <a:ext cx="1432560" cy="211639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7" name="Rechthoek 36">
            <a:extLst>
              <a:ext uri="{FF2B5EF4-FFF2-40B4-BE49-F238E27FC236}">
                <a16:creationId xmlns:a16="http://schemas.microsoft.com/office/drawing/2014/main" id="{64778376-6F06-4291-B7B7-2A80AC913C74}"/>
              </a:ext>
            </a:extLst>
          </p:cNvPr>
          <p:cNvSpPr/>
          <p:nvPr/>
        </p:nvSpPr>
        <p:spPr>
          <a:xfrm>
            <a:off x="243840" y="6445339"/>
            <a:ext cx="205420" cy="24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38" name="Graphic 37" descr="Database">
            <a:extLst>
              <a:ext uri="{FF2B5EF4-FFF2-40B4-BE49-F238E27FC236}">
                <a16:creationId xmlns:a16="http://schemas.microsoft.com/office/drawing/2014/main" id="{11F29725-FFDD-4373-BA41-D2780BD2C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532" y="6309679"/>
            <a:ext cx="502600" cy="502600"/>
          </a:xfrm>
          <a:prstGeom prst="rect">
            <a:avLst/>
          </a:prstGeom>
        </p:spPr>
      </p:pic>
      <p:sp>
        <p:nvSpPr>
          <p:cNvPr id="39" name="Tekstvak 38">
            <a:extLst>
              <a:ext uri="{FF2B5EF4-FFF2-40B4-BE49-F238E27FC236}">
                <a16:creationId xmlns:a16="http://schemas.microsoft.com/office/drawing/2014/main" id="{8AF9F497-0B84-44B8-B5E8-9A4AD57BA684}"/>
              </a:ext>
            </a:extLst>
          </p:cNvPr>
          <p:cNvSpPr txBox="1"/>
          <p:nvPr/>
        </p:nvSpPr>
        <p:spPr>
          <a:xfrm>
            <a:off x="478789" y="6435155"/>
            <a:ext cx="1166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DATA PATTERNS</a:t>
            </a:r>
          </a:p>
        </p:txBody>
      </p:sp>
    </p:spTree>
    <p:extLst>
      <p:ext uri="{BB962C8B-B14F-4D97-AF65-F5344CB8AC3E}">
        <p14:creationId xmlns:p14="http://schemas.microsoft.com/office/powerpoint/2010/main" val="160490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9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D92B00-FA95-4816-9FC5-9DC8D7513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Project </a:t>
            </a:r>
            <a:r>
              <a:rPr lang="nl-BE" dirty="0" err="1"/>
              <a:t>organisation</a:t>
            </a:r>
            <a:endParaRPr lang="nl-BE" dirty="0"/>
          </a:p>
        </p:txBody>
      </p:sp>
      <p:sp>
        <p:nvSpPr>
          <p:cNvPr id="4" name="Rectangle: Rounded Corners 4">
            <a:extLst>
              <a:ext uri="{FF2B5EF4-FFF2-40B4-BE49-F238E27FC236}">
                <a16:creationId xmlns:a16="http://schemas.microsoft.com/office/drawing/2014/main" id="{FF5728C6-7894-4ED9-96CD-19AC4F3FA836}"/>
              </a:ext>
            </a:extLst>
          </p:cNvPr>
          <p:cNvSpPr/>
          <p:nvPr/>
        </p:nvSpPr>
        <p:spPr>
          <a:xfrm>
            <a:off x="4720336" y="2602047"/>
            <a:ext cx="1894077" cy="302004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/</a:t>
            </a:r>
            <a:r>
              <a:rPr lang="nl-BE" sz="1400" dirty="0" err="1"/>
              <a:t>local</a:t>
            </a:r>
            <a:r>
              <a:rPr lang="nl-BE" sz="1400" dirty="0"/>
              <a:t>/(.meta)</a:t>
            </a:r>
          </a:p>
        </p:txBody>
      </p: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C799BD29-624D-4D3A-B652-45A98EF9FFCB}"/>
              </a:ext>
            </a:extLst>
          </p:cNvPr>
          <p:cNvCxnSpPr>
            <a:cxnSpLocks/>
            <a:stCxn id="42" idx="2"/>
            <a:endCxn id="4" idx="0"/>
          </p:cNvCxnSpPr>
          <p:nvPr/>
        </p:nvCxnSpPr>
        <p:spPr>
          <a:xfrm>
            <a:off x="5667374" y="1673383"/>
            <a:ext cx="1" cy="928664"/>
          </a:xfrm>
          <a:prstGeom prst="straightConnector1">
            <a:avLst/>
          </a:prstGeom>
          <a:ln w="28575">
            <a:solidFill>
              <a:srgbClr val="00206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4">
            <a:extLst>
              <a:ext uri="{FF2B5EF4-FFF2-40B4-BE49-F238E27FC236}">
                <a16:creationId xmlns:a16="http://schemas.microsoft.com/office/drawing/2014/main" id="{0713C3AD-F3E1-4514-BCD5-CAFE19E2E7CB}"/>
              </a:ext>
            </a:extLst>
          </p:cNvPr>
          <p:cNvSpPr/>
          <p:nvPr/>
        </p:nvSpPr>
        <p:spPr>
          <a:xfrm>
            <a:off x="4720336" y="3795146"/>
            <a:ext cx="1894077" cy="302004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./datasets/(.meta)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A9F098EA-5C98-4D1C-97E9-9C024BAB8E7D}"/>
              </a:ext>
            </a:extLst>
          </p:cNvPr>
          <p:cNvSpPr txBox="1"/>
          <p:nvPr/>
        </p:nvSpPr>
        <p:spPr>
          <a:xfrm>
            <a:off x="5671184" y="3082693"/>
            <a:ext cx="21996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lbd:datasetRegistry</a:t>
            </a:r>
            <a:r>
              <a:rPr lang="nl-BE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/ </a:t>
            </a:r>
          </a:p>
          <a:p>
            <a:r>
              <a:rPr lang="nl-BE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ldp:contains</a:t>
            </a:r>
            <a:endParaRPr lang="nl-BE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DF23D802-2C6E-47AA-8A55-5ABEE9F81890}"/>
              </a:ext>
            </a:extLst>
          </p:cNvPr>
          <p:cNvCxnSpPr>
            <a:cxnSpLocks/>
            <a:stCxn id="4" idx="2"/>
            <a:endCxn id="14" idx="0"/>
          </p:cNvCxnSpPr>
          <p:nvPr/>
        </p:nvCxnSpPr>
        <p:spPr>
          <a:xfrm>
            <a:off x="5667375" y="2904051"/>
            <a:ext cx="0" cy="891095"/>
          </a:xfrm>
          <a:prstGeom prst="straightConnector1">
            <a:avLst/>
          </a:prstGeom>
          <a:ln w="28575">
            <a:solidFill>
              <a:srgbClr val="00206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4">
            <a:extLst>
              <a:ext uri="{FF2B5EF4-FFF2-40B4-BE49-F238E27FC236}">
                <a16:creationId xmlns:a16="http://schemas.microsoft.com/office/drawing/2014/main" id="{485934A8-8C03-4D10-A96E-A4D1F35F72A4}"/>
              </a:ext>
            </a:extLst>
          </p:cNvPr>
          <p:cNvSpPr/>
          <p:nvPr/>
        </p:nvSpPr>
        <p:spPr>
          <a:xfrm>
            <a:off x="1879220" y="3080771"/>
            <a:ext cx="1894077" cy="302004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./</a:t>
            </a:r>
            <a:r>
              <a:rPr lang="nl-BE" sz="1400" dirty="0" err="1"/>
              <a:t>references</a:t>
            </a:r>
            <a:r>
              <a:rPr lang="nl-BE" sz="1400" dirty="0"/>
              <a:t>/(.meta)</a:t>
            </a:r>
          </a:p>
        </p:txBody>
      </p:sp>
      <p:cxnSp>
        <p:nvCxnSpPr>
          <p:cNvPr id="25" name="Rechte verbindingslijn met pijl 2">
            <a:extLst>
              <a:ext uri="{FF2B5EF4-FFF2-40B4-BE49-F238E27FC236}">
                <a16:creationId xmlns:a16="http://schemas.microsoft.com/office/drawing/2014/main" id="{1D9BAE17-9257-45DE-B729-BD4D56379FAE}"/>
              </a:ext>
            </a:extLst>
          </p:cNvPr>
          <p:cNvCxnSpPr>
            <a:cxnSpLocks/>
            <a:stCxn id="4" idx="1"/>
            <a:endCxn id="23" idx="0"/>
          </p:cNvCxnSpPr>
          <p:nvPr/>
        </p:nvCxnSpPr>
        <p:spPr>
          <a:xfrm rot="10800000" flipV="1">
            <a:off x="2826260" y="2753049"/>
            <a:ext cx="1894077" cy="327722"/>
          </a:xfrm>
          <a:prstGeom prst="bentConnector2">
            <a:avLst/>
          </a:prstGeom>
          <a:ln w="28575">
            <a:solidFill>
              <a:srgbClr val="00206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4">
            <a:extLst>
              <a:ext uri="{FF2B5EF4-FFF2-40B4-BE49-F238E27FC236}">
                <a16:creationId xmlns:a16="http://schemas.microsoft.com/office/drawing/2014/main" id="{8A6D0A03-447D-4FB8-8C1C-D627945E9AAA}"/>
              </a:ext>
            </a:extLst>
          </p:cNvPr>
          <p:cNvSpPr/>
          <p:nvPr/>
        </p:nvSpPr>
        <p:spPr>
          <a:xfrm>
            <a:off x="8183373" y="3080771"/>
            <a:ext cx="1894077" cy="302004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./services/(.meta)</a:t>
            </a:r>
          </a:p>
        </p:txBody>
      </p:sp>
      <p:cxnSp>
        <p:nvCxnSpPr>
          <p:cNvPr id="29" name="Rechte verbindingslijn met pijl 2">
            <a:extLst>
              <a:ext uri="{FF2B5EF4-FFF2-40B4-BE49-F238E27FC236}">
                <a16:creationId xmlns:a16="http://schemas.microsoft.com/office/drawing/2014/main" id="{E7D5A27A-0345-407A-B94E-7D9AF03115BA}"/>
              </a:ext>
            </a:extLst>
          </p:cNvPr>
          <p:cNvCxnSpPr>
            <a:cxnSpLocks/>
            <a:stCxn id="4" idx="3"/>
            <a:endCxn id="28" idx="0"/>
          </p:cNvCxnSpPr>
          <p:nvPr/>
        </p:nvCxnSpPr>
        <p:spPr>
          <a:xfrm>
            <a:off x="6614413" y="2753049"/>
            <a:ext cx="2515999" cy="327722"/>
          </a:xfrm>
          <a:prstGeom prst="bentConnector2">
            <a:avLst/>
          </a:prstGeom>
          <a:ln w="28575">
            <a:solidFill>
              <a:srgbClr val="00206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4">
            <a:extLst>
              <a:ext uri="{FF2B5EF4-FFF2-40B4-BE49-F238E27FC236}">
                <a16:creationId xmlns:a16="http://schemas.microsoft.com/office/drawing/2014/main" id="{161585DA-4391-4DC9-9A42-6A52E40B7EA5}"/>
              </a:ext>
            </a:extLst>
          </p:cNvPr>
          <p:cNvSpPr/>
          <p:nvPr/>
        </p:nvSpPr>
        <p:spPr>
          <a:xfrm>
            <a:off x="8383398" y="3442949"/>
            <a:ext cx="1894077" cy="302004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./</a:t>
            </a:r>
            <a:r>
              <a:rPr lang="nl-BE" sz="1400" dirty="0" err="1"/>
              <a:t>rules</a:t>
            </a:r>
            <a:r>
              <a:rPr lang="nl-BE" sz="1400" dirty="0"/>
              <a:t>/(.meta)</a:t>
            </a:r>
          </a:p>
        </p:txBody>
      </p:sp>
      <p:sp>
        <p:nvSpPr>
          <p:cNvPr id="35" name="Rechthoek: afgeronde hoeken 34">
            <a:extLst>
              <a:ext uri="{FF2B5EF4-FFF2-40B4-BE49-F238E27FC236}">
                <a16:creationId xmlns:a16="http://schemas.microsoft.com/office/drawing/2014/main" id="{1B88C0C3-36E0-4E77-85E7-2FA73B4D34CF}"/>
              </a:ext>
            </a:extLst>
          </p:cNvPr>
          <p:cNvSpPr/>
          <p:nvPr/>
        </p:nvSpPr>
        <p:spPr>
          <a:xfrm>
            <a:off x="6455317" y="1448868"/>
            <a:ext cx="5050883" cy="929697"/>
          </a:xfrm>
          <a:prstGeom prst="roundRect">
            <a:avLst>
              <a:gd name="adj" fmla="val 807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789E2C15-5ECB-4C3E-9BD1-C0C93A5541FC}"/>
              </a:ext>
            </a:extLst>
          </p:cNvPr>
          <p:cNvSpPr txBox="1"/>
          <p:nvPr/>
        </p:nvSpPr>
        <p:spPr>
          <a:xfrm>
            <a:off x="6455318" y="1424458"/>
            <a:ext cx="512708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400" dirty="0"/>
              <a:t>&lt;&gt;	</a:t>
            </a:r>
            <a:r>
              <a:rPr lang="nl-BE" sz="1400" dirty="0" err="1"/>
              <a:t>dct:creator</a:t>
            </a:r>
            <a:r>
              <a:rPr lang="nl-BE" sz="1400" dirty="0"/>
              <a:t> 	&lt;https://pod.arch-office.com/profile/card#me&gt; ;</a:t>
            </a:r>
          </a:p>
          <a:p>
            <a:r>
              <a:rPr lang="nl-BE" sz="1400" dirty="0"/>
              <a:t>	a		</a:t>
            </a:r>
            <a:r>
              <a:rPr lang="nl-BE" sz="1400" dirty="0" err="1"/>
              <a:t>lbd:PartialProject</a:t>
            </a:r>
            <a:r>
              <a:rPr lang="nl-BE" sz="1400" dirty="0"/>
              <a:t>,		</a:t>
            </a:r>
          </a:p>
          <a:p>
            <a:r>
              <a:rPr lang="nl-BE" sz="1400" dirty="0"/>
              <a:t>			</a:t>
            </a:r>
            <a:r>
              <a:rPr lang="nl-BE" sz="1400" dirty="0" err="1"/>
              <a:t>dcat:Catalog</a:t>
            </a:r>
            <a:r>
              <a:rPr lang="nl-BE" sz="1400" dirty="0"/>
              <a:t> ;</a:t>
            </a:r>
          </a:p>
          <a:p>
            <a:r>
              <a:rPr lang="nl-BE" sz="1400" dirty="0"/>
              <a:t>	</a:t>
            </a:r>
            <a:r>
              <a:rPr lang="nl-BE" sz="1400" dirty="0" err="1"/>
              <a:t>lbd:satellite</a:t>
            </a:r>
            <a:r>
              <a:rPr lang="nl-BE" sz="1400" dirty="0"/>
              <a:t>	&lt;https://satellite.arch-office.com/&gt; .</a:t>
            </a:r>
          </a:p>
        </p:txBody>
      </p:sp>
      <p:sp>
        <p:nvSpPr>
          <p:cNvPr id="38" name="Vrije vorm: vorm 37">
            <a:extLst>
              <a:ext uri="{FF2B5EF4-FFF2-40B4-BE49-F238E27FC236}">
                <a16:creationId xmlns:a16="http://schemas.microsoft.com/office/drawing/2014/main" id="{ED2E5698-CCD8-4BCC-B0F8-B2F511C289A3}"/>
              </a:ext>
            </a:extLst>
          </p:cNvPr>
          <p:cNvSpPr/>
          <p:nvPr/>
        </p:nvSpPr>
        <p:spPr>
          <a:xfrm>
            <a:off x="5917841" y="1885950"/>
            <a:ext cx="530584" cy="714375"/>
          </a:xfrm>
          <a:custGeom>
            <a:avLst/>
            <a:gdLst>
              <a:gd name="connsiteX0" fmla="*/ 6709 w 530584"/>
              <a:gd name="connsiteY0" fmla="*/ 714375 h 714375"/>
              <a:gd name="connsiteX1" fmla="*/ 73384 w 530584"/>
              <a:gd name="connsiteY1" fmla="*/ 257175 h 714375"/>
              <a:gd name="connsiteX2" fmla="*/ 530584 w 530584"/>
              <a:gd name="connsiteY2" fmla="*/ 0 h 71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0584" h="714375">
                <a:moveTo>
                  <a:pt x="6709" y="714375"/>
                </a:moveTo>
                <a:cubicBezTo>
                  <a:pt x="-3610" y="545306"/>
                  <a:pt x="-13928" y="376237"/>
                  <a:pt x="73384" y="257175"/>
                </a:cubicBezTo>
                <a:cubicBezTo>
                  <a:pt x="160696" y="138113"/>
                  <a:pt x="345640" y="69056"/>
                  <a:pt x="530584" y="0"/>
                </a:cubicBezTo>
              </a:path>
            </a:pathLst>
          </a:custGeom>
          <a:ln w="38100">
            <a:solidFill>
              <a:schemeClr val="accent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2" name="Rectangle: Rounded Corners 4">
            <a:extLst>
              <a:ext uri="{FF2B5EF4-FFF2-40B4-BE49-F238E27FC236}">
                <a16:creationId xmlns:a16="http://schemas.microsoft.com/office/drawing/2014/main" id="{B484445A-17FD-4D3C-BEE8-2229CF96DAD4}"/>
              </a:ext>
            </a:extLst>
          </p:cNvPr>
          <p:cNvSpPr/>
          <p:nvPr/>
        </p:nvSpPr>
        <p:spPr>
          <a:xfrm>
            <a:off x="5369323" y="1371379"/>
            <a:ext cx="596102" cy="302004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1" name="Rectangle: Rounded Corners 4">
            <a:extLst>
              <a:ext uri="{FF2B5EF4-FFF2-40B4-BE49-F238E27FC236}">
                <a16:creationId xmlns:a16="http://schemas.microsoft.com/office/drawing/2014/main" id="{EAF85249-608A-4584-8A6F-DC507B44CC96}"/>
              </a:ext>
            </a:extLst>
          </p:cNvPr>
          <p:cNvSpPr/>
          <p:nvPr/>
        </p:nvSpPr>
        <p:spPr>
          <a:xfrm>
            <a:off x="2612645" y="4706977"/>
            <a:ext cx="1894077" cy="302004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./dataset1/(.meta)</a:t>
            </a:r>
          </a:p>
        </p:txBody>
      </p:sp>
      <p:cxnSp>
        <p:nvCxnSpPr>
          <p:cNvPr id="62" name="Rechte verbindingslijn met pijl 2">
            <a:extLst>
              <a:ext uri="{FF2B5EF4-FFF2-40B4-BE49-F238E27FC236}">
                <a16:creationId xmlns:a16="http://schemas.microsoft.com/office/drawing/2014/main" id="{1B2B42E4-1B50-4C1B-B22A-6F5DBC90FFDD}"/>
              </a:ext>
            </a:extLst>
          </p:cNvPr>
          <p:cNvCxnSpPr>
            <a:cxnSpLocks/>
            <a:stCxn id="14" idx="1"/>
            <a:endCxn id="61" idx="0"/>
          </p:cNvCxnSpPr>
          <p:nvPr/>
        </p:nvCxnSpPr>
        <p:spPr>
          <a:xfrm rot="10800000" flipV="1">
            <a:off x="3559684" y="3946147"/>
            <a:ext cx="1160652" cy="760829"/>
          </a:xfrm>
          <a:prstGeom prst="bentConnector2">
            <a:avLst/>
          </a:prstGeom>
          <a:ln w="28575">
            <a:solidFill>
              <a:srgbClr val="00206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: Rounded Corners 4">
            <a:extLst>
              <a:ext uri="{FF2B5EF4-FFF2-40B4-BE49-F238E27FC236}">
                <a16:creationId xmlns:a16="http://schemas.microsoft.com/office/drawing/2014/main" id="{CAB64AEF-A281-4BFD-89D4-B7E9E447D4EF}"/>
              </a:ext>
            </a:extLst>
          </p:cNvPr>
          <p:cNvSpPr/>
          <p:nvPr/>
        </p:nvSpPr>
        <p:spPr>
          <a:xfrm>
            <a:off x="4720336" y="4706977"/>
            <a:ext cx="1894077" cy="302004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./dataset2/(.meta)</a:t>
            </a:r>
          </a:p>
        </p:txBody>
      </p:sp>
      <p:sp>
        <p:nvSpPr>
          <p:cNvPr id="20" name="Rectangle: Rounded Corners 4">
            <a:extLst>
              <a:ext uri="{FF2B5EF4-FFF2-40B4-BE49-F238E27FC236}">
                <a16:creationId xmlns:a16="http://schemas.microsoft.com/office/drawing/2014/main" id="{352CB663-BD3E-4EDB-9ED8-19CD288C6307}"/>
              </a:ext>
            </a:extLst>
          </p:cNvPr>
          <p:cNvSpPr/>
          <p:nvPr/>
        </p:nvSpPr>
        <p:spPr>
          <a:xfrm>
            <a:off x="6935600" y="4706977"/>
            <a:ext cx="1894077" cy="302004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./dataset3/(.meta)</a:t>
            </a:r>
          </a:p>
        </p:txBody>
      </p: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515DF8C4-8FA5-4FA9-98E8-C421B3B2E5E1}"/>
              </a:ext>
            </a:extLst>
          </p:cNvPr>
          <p:cNvCxnSpPr>
            <a:cxnSpLocks/>
            <a:stCxn id="14" idx="2"/>
            <a:endCxn id="65" idx="0"/>
          </p:cNvCxnSpPr>
          <p:nvPr/>
        </p:nvCxnSpPr>
        <p:spPr>
          <a:xfrm>
            <a:off x="5667375" y="4097150"/>
            <a:ext cx="0" cy="609827"/>
          </a:xfrm>
          <a:prstGeom prst="straightConnector1">
            <a:avLst/>
          </a:prstGeom>
          <a:ln w="28575">
            <a:solidFill>
              <a:srgbClr val="00206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met pijl 2">
            <a:extLst>
              <a:ext uri="{FF2B5EF4-FFF2-40B4-BE49-F238E27FC236}">
                <a16:creationId xmlns:a16="http://schemas.microsoft.com/office/drawing/2014/main" id="{6A8721B5-B027-41C0-BBB8-EA616640CE06}"/>
              </a:ext>
            </a:extLst>
          </p:cNvPr>
          <p:cNvCxnSpPr>
            <a:cxnSpLocks/>
            <a:stCxn id="14" idx="3"/>
            <a:endCxn id="20" idx="0"/>
          </p:cNvCxnSpPr>
          <p:nvPr/>
        </p:nvCxnSpPr>
        <p:spPr>
          <a:xfrm>
            <a:off x="6614413" y="3946148"/>
            <a:ext cx="1268226" cy="760829"/>
          </a:xfrm>
          <a:prstGeom prst="bentConnector2">
            <a:avLst/>
          </a:prstGeom>
          <a:ln w="28575">
            <a:solidFill>
              <a:srgbClr val="00206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4">
            <a:extLst>
              <a:ext uri="{FF2B5EF4-FFF2-40B4-BE49-F238E27FC236}">
                <a16:creationId xmlns:a16="http://schemas.microsoft.com/office/drawing/2014/main" id="{8758679E-AA43-4497-8223-C6754A5DAB6C}"/>
              </a:ext>
            </a:extLst>
          </p:cNvPr>
          <p:cNvSpPr/>
          <p:nvPr/>
        </p:nvSpPr>
        <p:spPr>
          <a:xfrm>
            <a:off x="2612644" y="5577921"/>
            <a:ext cx="1894077" cy="302004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./distribution1</a:t>
            </a:r>
          </a:p>
        </p:txBody>
      </p: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62AB8D99-A7F8-4DB7-9419-84D5DEF85204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3559683" y="4968094"/>
            <a:ext cx="0" cy="609827"/>
          </a:xfrm>
          <a:prstGeom prst="straightConnector1">
            <a:avLst/>
          </a:prstGeom>
          <a:ln w="28575">
            <a:solidFill>
              <a:srgbClr val="00206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DED01F84-98C6-45D4-892D-A39BC1B044C3}"/>
              </a:ext>
            </a:extLst>
          </p:cNvPr>
          <p:cNvSpPr txBox="1"/>
          <p:nvPr/>
        </p:nvSpPr>
        <p:spPr>
          <a:xfrm>
            <a:off x="3471538" y="3680488"/>
            <a:ext cx="21996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ldp:contains</a:t>
            </a:r>
            <a:endParaRPr lang="nl-BE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406DCD4B-6F86-4B47-B0C3-5C845D3A226A}"/>
              </a:ext>
            </a:extLst>
          </p:cNvPr>
          <p:cNvSpPr txBox="1"/>
          <p:nvPr/>
        </p:nvSpPr>
        <p:spPr>
          <a:xfrm>
            <a:off x="7027026" y="3692222"/>
            <a:ext cx="9453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ldp:contains</a:t>
            </a:r>
            <a:endParaRPr lang="nl-BE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042C95C0-FE84-4AF3-B589-D368B8006C2A}"/>
              </a:ext>
            </a:extLst>
          </p:cNvPr>
          <p:cNvSpPr txBox="1"/>
          <p:nvPr/>
        </p:nvSpPr>
        <p:spPr>
          <a:xfrm>
            <a:off x="5579228" y="4242236"/>
            <a:ext cx="9453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ldp:contains</a:t>
            </a:r>
            <a:endParaRPr lang="nl-BE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73DB8B20-4E48-4991-97A9-2BCB0BED9DE5}"/>
              </a:ext>
            </a:extLst>
          </p:cNvPr>
          <p:cNvSpPr txBox="1"/>
          <p:nvPr/>
        </p:nvSpPr>
        <p:spPr>
          <a:xfrm>
            <a:off x="3471538" y="5135495"/>
            <a:ext cx="9453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ldp:contains</a:t>
            </a:r>
            <a:endParaRPr lang="nl-BE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Rechthoek: afgeronde hoeken 40">
            <a:extLst>
              <a:ext uri="{FF2B5EF4-FFF2-40B4-BE49-F238E27FC236}">
                <a16:creationId xmlns:a16="http://schemas.microsoft.com/office/drawing/2014/main" id="{AC2FD28D-1DEB-4F5E-AAB1-D52E3F45BF92}"/>
              </a:ext>
            </a:extLst>
          </p:cNvPr>
          <p:cNvSpPr/>
          <p:nvPr/>
        </p:nvSpPr>
        <p:spPr>
          <a:xfrm>
            <a:off x="259080" y="6472598"/>
            <a:ext cx="1432560" cy="211639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3" name="Rechthoek 42">
            <a:extLst>
              <a:ext uri="{FF2B5EF4-FFF2-40B4-BE49-F238E27FC236}">
                <a16:creationId xmlns:a16="http://schemas.microsoft.com/office/drawing/2014/main" id="{2D04D765-929C-4FF0-832D-0D1B767D8ECE}"/>
              </a:ext>
            </a:extLst>
          </p:cNvPr>
          <p:cNvSpPr/>
          <p:nvPr/>
        </p:nvSpPr>
        <p:spPr>
          <a:xfrm>
            <a:off x="243840" y="6445339"/>
            <a:ext cx="205420" cy="24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44" name="Graphic 43" descr="Database">
            <a:extLst>
              <a:ext uri="{FF2B5EF4-FFF2-40B4-BE49-F238E27FC236}">
                <a16:creationId xmlns:a16="http://schemas.microsoft.com/office/drawing/2014/main" id="{9B7EFCC6-02F8-4F8A-B543-2075B7A7F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532" y="6309679"/>
            <a:ext cx="502600" cy="502600"/>
          </a:xfrm>
          <a:prstGeom prst="rect">
            <a:avLst/>
          </a:prstGeom>
        </p:spPr>
      </p:pic>
      <p:sp>
        <p:nvSpPr>
          <p:cNvPr id="45" name="Tekstvak 44">
            <a:extLst>
              <a:ext uri="{FF2B5EF4-FFF2-40B4-BE49-F238E27FC236}">
                <a16:creationId xmlns:a16="http://schemas.microsoft.com/office/drawing/2014/main" id="{9328D279-AA1A-4426-AAD2-F04295A99AB2}"/>
              </a:ext>
            </a:extLst>
          </p:cNvPr>
          <p:cNvSpPr txBox="1"/>
          <p:nvPr/>
        </p:nvSpPr>
        <p:spPr>
          <a:xfrm>
            <a:off x="478789" y="6435155"/>
            <a:ext cx="1166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DATA PATTERNS</a:t>
            </a: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F740BF89-5E99-4F13-BCE8-3905DAD5E600}"/>
              </a:ext>
            </a:extLst>
          </p:cNvPr>
          <p:cNvSpPr txBox="1"/>
          <p:nvPr/>
        </p:nvSpPr>
        <p:spPr>
          <a:xfrm>
            <a:off x="2761877" y="2330264"/>
            <a:ext cx="21996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lbd:referenceRegistry</a:t>
            </a:r>
            <a:r>
              <a:rPr lang="nl-BE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/ </a:t>
            </a:r>
          </a:p>
          <a:p>
            <a:r>
              <a:rPr lang="nl-BE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ldp:contains</a:t>
            </a:r>
            <a:endParaRPr lang="nl-BE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088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D92B00-FA95-4816-9FC5-9DC8D7513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datasets</a:t>
            </a:r>
          </a:p>
        </p:txBody>
      </p:sp>
      <p:sp>
        <p:nvSpPr>
          <p:cNvPr id="17" name="Rectangle: Rounded Corners 4">
            <a:extLst>
              <a:ext uri="{FF2B5EF4-FFF2-40B4-BE49-F238E27FC236}">
                <a16:creationId xmlns:a16="http://schemas.microsoft.com/office/drawing/2014/main" id="{8062E5FE-3EDE-4E8F-B600-D369BF89984B}"/>
              </a:ext>
            </a:extLst>
          </p:cNvPr>
          <p:cNvSpPr/>
          <p:nvPr/>
        </p:nvSpPr>
        <p:spPr>
          <a:xfrm>
            <a:off x="593345" y="2563292"/>
            <a:ext cx="1894077" cy="302004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./dataset1/(.meta)</a:t>
            </a:r>
          </a:p>
        </p:txBody>
      </p:sp>
      <p:sp>
        <p:nvSpPr>
          <p:cNvPr id="20" name="Rectangle: Rounded Corners 4">
            <a:extLst>
              <a:ext uri="{FF2B5EF4-FFF2-40B4-BE49-F238E27FC236}">
                <a16:creationId xmlns:a16="http://schemas.microsoft.com/office/drawing/2014/main" id="{DADB0C80-61C4-4F5D-9810-E50C20820B97}"/>
              </a:ext>
            </a:extLst>
          </p:cNvPr>
          <p:cNvSpPr/>
          <p:nvPr/>
        </p:nvSpPr>
        <p:spPr>
          <a:xfrm>
            <a:off x="593344" y="3434236"/>
            <a:ext cx="1894077" cy="302004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./distribution1</a:t>
            </a:r>
          </a:p>
        </p:txBody>
      </p: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3868FC71-45D0-4B44-8F60-E8BE41706762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1540383" y="2824409"/>
            <a:ext cx="0" cy="609827"/>
          </a:xfrm>
          <a:prstGeom prst="straightConnector1">
            <a:avLst/>
          </a:prstGeom>
          <a:ln w="28575">
            <a:solidFill>
              <a:srgbClr val="00206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kstvak 23">
            <a:extLst>
              <a:ext uri="{FF2B5EF4-FFF2-40B4-BE49-F238E27FC236}">
                <a16:creationId xmlns:a16="http://schemas.microsoft.com/office/drawing/2014/main" id="{FD712893-AC5F-46EA-BFFA-3950F4498CCC}"/>
              </a:ext>
            </a:extLst>
          </p:cNvPr>
          <p:cNvSpPr txBox="1"/>
          <p:nvPr/>
        </p:nvSpPr>
        <p:spPr>
          <a:xfrm>
            <a:off x="1452238" y="2991810"/>
            <a:ext cx="9453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ldp:contains</a:t>
            </a:r>
            <a:endParaRPr lang="nl-BE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F3D1025-3682-446B-8E56-7FB13649C206}"/>
              </a:ext>
            </a:extLst>
          </p:cNvPr>
          <p:cNvCxnSpPr>
            <a:cxnSpLocks/>
            <a:stCxn id="27" idx="2"/>
            <a:endCxn id="17" idx="0"/>
          </p:cNvCxnSpPr>
          <p:nvPr/>
        </p:nvCxnSpPr>
        <p:spPr>
          <a:xfrm>
            <a:off x="1540383" y="2045095"/>
            <a:ext cx="1" cy="518197"/>
          </a:xfrm>
          <a:prstGeom prst="straightConnector1">
            <a:avLst/>
          </a:prstGeom>
          <a:ln w="28575">
            <a:solidFill>
              <a:srgbClr val="00206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4">
            <a:extLst>
              <a:ext uri="{FF2B5EF4-FFF2-40B4-BE49-F238E27FC236}">
                <a16:creationId xmlns:a16="http://schemas.microsoft.com/office/drawing/2014/main" id="{506B873D-4D80-4256-9E53-D563A93E0A33}"/>
              </a:ext>
            </a:extLst>
          </p:cNvPr>
          <p:cNvSpPr/>
          <p:nvPr/>
        </p:nvSpPr>
        <p:spPr>
          <a:xfrm>
            <a:off x="1242332" y="1743091"/>
            <a:ext cx="596102" cy="302004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30" name="Rechthoek: afgeronde hoeken 29">
            <a:extLst>
              <a:ext uri="{FF2B5EF4-FFF2-40B4-BE49-F238E27FC236}">
                <a16:creationId xmlns:a16="http://schemas.microsoft.com/office/drawing/2014/main" id="{7AA4BEF5-61F4-413A-866D-092CE44443F8}"/>
              </a:ext>
            </a:extLst>
          </p:cNvPr>
          <p:cNvSpPr/>
          <p:nvPr/>
        </p:nvSpPr>
        <p:spPr>
          <a:xfrm>
            <a:off x="3434459" y="1678697"/>
            <a:ext cx="7776466" cy="2893100"/>
          </a:xfrm>
          <a:prstGeom prst="roundRect">
            <a:avLst>
              <a:gd name="adj" fmla="val 494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F40BA79C-312F-47E9-803C-1328B61B2606}"/>
              </a:ext>
            </a:extLst>
          </p:cNvPr>
          <p:cNvSpPr txBox="1"/>
          <p:nvPr/>
        </p:nvSpPr>
        <p:spPr>
          <a:xfrm>
            <a:off x="3464161" y="1725466"/>
            <a:ext cx="777075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400" dirty="0"/>
              <a:t>&lt;&gt; a </a:t>
            </a:r>
            <a:r>
              <a:rPr lang="nl-BE" sz="1400" dirty="0" err="1"/>
              <a:t>dcat:Dataset</a:t>
            </a:r>
            <a:r>
              <a:rPr lang="nl-BE" sz="1400" dirty="0"/>
              <a:t> ;</a:t>
            </a:r>
          </a:p>
          <a:p>
            <a:r>
              <a:rPr lang="nl-BE" sz="1400" dirty="0"/>
              <a:t>	</a:t>
            </a:r>
            <a:r>
              <a:rPr lang="nl-BE" sz="1400" dirty="0" err="1"/>
              <a:t>dct:title</a:t>
            </a:r>
            <a:r>
              <a:rPr lang="nl-BE" sz="1400" dirty="0"/>
              <a:t> “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title</a:t>
            </a:r>
            <a:r>
              <a:rPr lang="nl-BE" sz="1400" dirty="0"/>
              <a:t> of </a:t>
            </a:r>
            <a:r>
              <a:rPr lang="nl-BE" sz="1400" dirty="0" err="1"/>
              <a:t>the</a:t>
            </a:r>
            <a:r>
              <a:rPr lang="nl-BE" sz="1400" dirty="0"/>
              <a:t> dataset”;</a:t>
            </a:r>
          </a:p>
          <a:p>
            <a:r>
              <a:rPr lang="nl-BE" sz="1400" dirty="0"/>
              <a:t>	</a:t>
            </a:r>
            <a:r>
              <a:rPr lang="nl-BE" sz="1400" dirty="0" err="1"/>
              <a:t>dcat:keyword</a:t>
            </a:r>
            <a:r>
              <a:rPr lang="nl-BE" sz="1400" dirty="0"/>
              <a:t> “</a:t>
            </a:r>
            <a:r>
              <a:rPr lang="nl-BE" sz="1400" dirty="0" err="1"/>
              <a:t>topology</a:t>
            </a:r>
            <a:r>
              <a:rPr lang="nl-BE" sz="1400" dirty="0"/>
              <a:t>” ;</a:t>
            </a:r>
          </a:p>
          <a:p>
            <a:r>
              <a:rPr lang="nl-BE" sz="1400" dirty="0"/>
              <a:t>	</a:t>
            </a:r>
            <a:r>
              <a:rPr lang="nl-BE" sz="1400" dirty="0" err="1"/>
              <a:t>dcat:distribution</a:t>
            </a:r>
            <a:r>
              <a:rPr lang="nl-BE" sz="1400" dirty="0"/>
              <a:t> &lt;distribution1&gt; , &lt;distribution2&gt; .</a:t>
            </a:r>
          </a:p>
          <a:p>
            <a:endParaRPr lang="nl-BE" sz="1400" dirty="0"/>
          </a:p>
          <a:p>
            <a:r>
              <a:rPr lang="nl-BE" sz="1400" dirty="0"/>
              <a:t>&lt;distribution1&gt; a </a:t>
            </a:r>
            <a:r>
              <a:rPr lang="nl-BE" sz="1400" dirty="0" err="1"/>
              <a:t>dcat:Distribution</a:t>
            </a:r>
            <a:r>
              <a:rPr lang="nl-BE" sz="1400" dirty="0"/>
              <a:t> ;</a:t>
            </a:r>
          </a:p>
          <a:p>
            <a:r>
              <a:rPr lang="nl-BE" sz="1400" dirty="0"/>
              <a:t>	</a:t>
            </a:r>
            <a:r>
              <a:rPr lang="nl-BE" sz="1400" dirty="0" err="1"/>
              <a:t>dc:format</a:t>
            </a:r>
            <a:r>
              <a:rPr lang="nl-BE" sz="1400" dirty="0"/>
              <a:t> &lt;https://www.iana.org/assignments/media-types/text/turtle&gt;;</a:t>
            </a:r>
          </a:p>
          <a:p>
            <a:r>
              <a:rPr lang="nl-BE" sz="1400" dirty="0"/>
              <a:t>	</a:t>
            </a:r>
            <a:r>
              <a:rPr lang="nl-BE" sz="1400" dirty="0" err="1"/>
              <a:t>dcat:downloadUrl</a:t>
            </a:r>
            <a:r>
              <a:rPr lang="nl-BE" sz="1400" dirty="0"/>
              <a:t> 	  &lt;/distribution1&gt;       .</a:t>
            </a:r>
          </a:p>
          <a:p>
            <a:endParaRPr lang="nl-BE" sz="1400" dirty="0"/>
          </a:p>
          <a:p>
            <a:r>
              <a:rPr lang="nl-BE" sz="1400" dirty="0"/>
              <a:t>&lt;distribution2&gt; a </a:t>
            </a:r>
            <a:r>
              <a:rPr lang="nl-BE" sz="1400" dirty="0" err="1"/>
              <a:t>dcat:Distribution</a:t>
            </a:r>
            <a:r>
              <a:rPr lang="nl-BE" sz="1400" dirty="0"/>
              <a:t> ;</a:t>
            </a:r>
          </a:p>
          <a:p>
            <a:r>
              <a:rPr lang="nl-BE" sz="1400" dirty="0"/>
              <a:t>	</a:t>
            </a:r>
            <a:r>
              <a:rPr lang="nl-BE" sz="1400" dirty="0" err="1"/>
              <a:t>dcat:accessService</a:t>
            </a:r>
            <a:r>
              <a:rPr lang="nl-BE" sz="1400" dirty="0"/>
              <a:t> serv:service1    ;</a:t>
            </a:r>
          </a:p>
          <a:p>
            <a:r>
              <a:rPr lang="nl-BE" sz="1400" dirty="0"/>
              <a:t>	</a:t>
            </a:r>
            <a:r>
              <a:rPr lang="nl-BE" sz="1400" dirty="0" err="1"/>
              <a:t>dcat:accessURL</a:t>
            </a:r>
            <a:r>
              <a:rPr lang="nl-BE" sz="1400" dirty="0"/>
              <a:t> &lt;http://satellite.arch-office.com/sparql?dataset={URI-of-distribution-1}&amp;query=&gt;  .</a:t>
            </a:r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C26F9CD0-36F6-4175-9706-2F4AF1FBFB71}"/>
              </a:ext>
            </a:extLst>
          </p:cNvPr>
          <p:cNvSpPr/>
          <p:nvPr/>
        </p:nvSpPr>
        <p:spPr>
          <a:xfrm>
            <a:off x="2495550" y="2793265"/>
            <a:ext cx="923925" cy="335424"/>
          </a:xfrm>
          <a:custGeom>
            <a:avLst/>
            <a:gdLst>
              <a:gd name="connsiteX0" fmla="*/ 0 w 923925"/>
              <a:gd name="connsiteY0" fmla="*/ 0 h 335424"/>
              <a:gd name="connsiteX1" fmla="*/ 561975 w 923925"/>
              <a:gd name="connsiteY1" fmla="*/ 285750 h 335424"/>
              <a:gd name="connsiteX2" fmla="*/ 923925 w 923925"/>
              <a:gd name="connsiteY2" fmla="*/ 333375 h 335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3925" h="335424">
                <a:moveTo>
                  <a:pt x="0" y="0"/>
                </a:moveTo>
                <a:cubicBezTo>
                  <a:pt x="203994" y="115094"/>
                  <a:pt x="407988" y="230188"/>
                  <a:pt x="561975" y="285750"/>
                </a:cubicBezTo>
                <a:cubicBezTo>
                  <a:pt x="715962" y="341312"/>
                  <a:pt x="819943" y="337343"/>
                  <a:pt x="923925" y="333375"/>
                </a:cubicBezTo>
              </a:path>
            </a:pathLst>
          </a:custGeom>
          <a:ln w="38100">
            <a:solidFill>
              <a:schemeClr val="accent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cxnSp>
        <p:nvCxnSpPr>
          <p:cNvPr id="39" name="Verbindingslijn: gebogen 38">
            <a:extLst>
              <a:ext uri="{FF2B5EF4-FFF2-40B4-BE49-F238E27FC236}">
                <a16:creationId xmlns:a16="http://schemas.microsoft.com/office/drawing/2014/main" id="{3F3BD896-25FF-41B5-8F7B-D927F0C8B0AF}"/>
              </a:ext>
            </a:extLst>
          </p:cNvPr>
          <p:cNvCxnSpPr>
            <a:cxnSpLocks/>
            <a:stCxn id="33" idx="2"/>
            <a:endCxn id="20" idx="3"/>
          </p:cNvCxnSpPr>
          <p:nvPr/>
        </p:nvCxnSpPr>
        <p:spPr>
          <a:xfrm rot="5400000">
            <a:off x="4234318" y="1745257"/>
            <a:ext cx="93084" cy="3586878"/>
          </a:xfrm>
          <a:prstGeom prst="bentConnector2">
            <a:avLst/>
          </a:prstGeom>
          <a:ln w="38100">
            <a:solidFill>
              <a:schemeClr val="accent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hoek: afgeronde hoeken 32">
            <a:extLst>
              <a:ext uri="{FF2B5EF4-FFF2-40B4-BE49-F238E27FC236}">
                <a16:creationId xmlns:a16="http://schemas.microsoft.com/office/drawing/2014/main" id="{C9D9147B-2739-4806-B298-5B094E8A9F26}"/>
              </a:ext>
            </a:extLst>
          </p:cNvPr>
          <p:cNvSpPr/>
          <p:nvPr/>
        </p:nvSpPr>
        <p:spPr>
          <a:xfrm>
            <a:off x="5365671" y="3261609"/>
            <a:ext cx="1417256" cy="230545"/>
          </a:xfrm>
          <a:prstGeom prst="round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43" name="Groep 42">
            <a:extLst>
              <a:ext uri="{FF2B5EF4-FFF2-40B4-BE49-F238E27FC236}">
                <a16:creationId xmlns:a16="http://schemas.microsoft.com/office/drawing/2014/main" id="{9EC18B3A-FAF1-47B3-BFE8-8704DDEA18D7}"/>
              </a:ext>
            </a:extLst>
          </p:cNvPr>
          <p:cNvGrpSpPr/>
          <p:nvPr/>
        </p:nvGrpSpPr>
        <p:grpSpPr>
          <a:xfrm>
            <a:off x="5126418" y="4126162"/>
            <a:ext cx="5865431" cy="1102050"/>
            <a:chOff x="5126418" y="4718589"/>
            <a:chExt cx="5865431" cy="1102050"/>
          </a:xfrm>
        </p:grpSpPr>
        <p:sp>
          <p:nvSpPr>
            <p:cNvPr id="40" name="Rechthoek: afgeronde hoeken 39">
              <a:extLst>
                <a:ext uri="{FF2B5EF4-FFF2-40B4-BE49-F238E27FC236}">
                  <a16:creationId xmlns:a16="http://schemas.microsoft.com/office/drawing/2014/main" id="{9618A922-12D1-4E25-85F4-6F7C0CD22C87}"/>
                </a:ext>
              </a:extLst>
            </p:cNvPr>
            <p:cNvSpPr/>
            <p:nvPr/>
          </p:nvSpPr>
          <p:spPr>
            <a:xfrm>
              <a:off x="5126418" y="4718589"/>
              <a:ext cx="5865431" cy="230545"/>
            </a:xfrm>
            <a:prstGeom prst="roundRect">
              <a:avLst/>
            </a:prstGeom>
            <a:noFill/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CB44B730-76AF-40A2-8FF4-EBB5F6F7FF1B}"/>
                </a:ext>
              </a:extLst>
            </p:cNvPr>
            <p:cNvSpPr txBox="1"/>
            <p:nvPr/>
          </p:nvSpPr>
          <p:spPr>
            <a:xfrm>
              <a:off x="7242856" y="5358974"/>
              <a:ext cx="16325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2400" dirty="0"/>
                <a:t>SATELLITE?</a:t>
              </a:r>
            </a:p>
          </p:txBody>
        </p:sp>
        <p:cxnSp>
          <p:nvCxnSpPr>
            <p:cNvPr id="16" name="Rechte verbindingslijn met pijl 15">
              <a:extLst>
                <a:ext uri="{FF2B5EF4-FFF2-40B4-BE49-F238E27FC236}">
                  <a16:creationId xmlns:a16="http://schemas.microsoft.com/office/drawing/2014/main" id="{85B93A5C-09B1-4809-9A18-024A92A0EB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59133" y="4949134"/>
              <a:ext cx="1" cy="476515"/>
            </a:xfrm>
            <a:prstGeom prst="straightConnector1">
              <a:avLst/>
            </a:prstGeom>
            <a:ln w="28575">
              <a:solidFill>
                <a:srgbClr val="385723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hthoek: afgeronde hoeken 18">
            <a:extLst>
              <a:ext uri="{FF2B5EF4-FFF2-40B4-BE49-F238E27FC236}">
                <a16:creationId xmlns:a16="http://schemas.microsoft.com/office/drawing/2014/main" id="{BF0527C0-9FD0-4E51-82A0-C6FA85EEBDA6}"/>
              </a:ext>
            </a:extLst>
          </p:cNvPr>
          <p:cNvSpPr/>
          <p:nvPr/>
        </p:nvSpPr>
        <p:spPr>
          <a:xfrm>
            <a:off x="259080" y="6472598"/>
            <a:ext cx="1432560" cy="211639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5810929B-51FF-40A5-AB93-0E39A41AF9DB}"/>
              </a:ext>
            </a:extLst>
          </p:cNvPr>
          <p:cNvSpPr/>
          <p:nvPr/>
        </p:nvSpPr>
        <p:spPr>
          <a:xfrm>
            <a:off x="243840" y="6445339"/>
            <a:ext cx="205420" cy="24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3" name="Graphic 22" descr="Database">
            <a:extLst>
              <a:ext uri="{FF2B5EF4-FFF2-40B4-BE49-F238E27FC236}">
                <a16:creationId xmlns:a16="http://schemas.microsoft.com/office/drawing/2014/main" id="{EC634608-407A-463A-8AFA-DD96273B0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532" y="6309679"/>
            <a:ext cx="502600" cy="502600"/>
          </a:xfrm>
          <a:prstGeom prst="rect">
            <a:avLst/>
          </a:prstGeom>
        </p:spPr>
      </p:pic>
      <p:sp>
        <p:nvSpPr>
          <p:cNvPr id="25" name="Tekstvak 24">
            <a:extLst>
              <a:ext uri="{FF2B5EF4-FFF2-40B4-BE49-F238E27FC236}">
                <a16:creationId xmlns:a16="http://schemas.microsoft.com/office/drawing/2014/main" id="{991C3FDF-2D83-4616-90D6-EF9488AC0FFB}"/>
              </a:ext>
            </a:extLst>
          </p:cNvPr>
          <p:cNvSpPr txBox="1"/>
          <p:nvPr/>
        </p:nvSpPr>
        <p:spPr>
          <a:xfrm>
            <a:off x="478789" y="6435155"/>
            <a:ext cx="1166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DATA PATTERNS</a:t>
            </a:r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8D23043C-0AE1-46B3-903C-AB09D52B2AF1}"/>
              </a:ext>
            </a:extLst>
          </p:cNvPr>
          <p:cNvGrpSpPr/>
          <p:nvPr/>
        </p:nvGrpSpPr>
        <p:grpSpPr>
          <a:xfrm>
            <a:off x="7021336" y="3353654"/>
            <a:ext cx="3978246" cy="276999"/>
            <a:chOff x="7256665" y="3077792"/>
            <a:chExt cx="3978246" cy="276999"/>
          </a:xfrm>
        </p:grpSpPr>
        <p:sp>
          <p:nvSpPr>
            <p:cNvPr id="3" name="Ovaal 2">
              <a:extLst>
                <a:ext uri="{FF2B5EF4-FFF2-40B4-BE49-F238E27FC236}">
                  <a16:creationId xmlns:a16="http://schemas.microsoft.com/office/drawing/2014/main" id="{55787C6D-49C0-48A1-80AF-2AA48E0824CA}"/>
                </a:ext>
              </a:extLst>
            </p:cNvPr>
            <p:cNvSpPr/>
            <p:nvPr/>
          </p:nvSpPr>
          <p:spPr>
            <a:xfrm>
              <a:off x="7256665" y="3084688"/>
              <a:ext cx="252918" cy="25291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sz="1200" dirty="0"/>
                <a:t>!</a:t>
              </a:r>
            </a:p>
          </p:txBody>
        </p:sp>
        <p:sp>
          <p:nvSpPr>
            <p:cNvPr id="4" name="Tekstvak 3">
              <a:extLst>
                <a:ext uri="{FF2B5EF4-FFF2-40B4-BE49-F238E27FC236}">
                  <a16:creationId xmlns:a16="http://schemas.microsoft.com/office/drawing/2014/main" id="{1045346A-EB43-469E-8611-E606DE4EAAF7}"/>
                </a:ext>
              </a:extLst>
            </p:cNvPr>
            <p:cNvSpPr txBox="1"/>
            <p:nvPr/>
          </p:nvSpPr>
          <p:spPr>
            <a:xfrm>
              <a:off x="7468162" y="3077792"/>
              <a:ext cx="37667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200" b="1" dirty="0"/>
                <a:t>May </a:t>
              </a:r>
              <a:r>
                <a:rPr lang="nl-BE" sz="1200" b="1" dirty="0" err="1"/>
                <a:t>refer</a:t>
              </a:r>
              <a:r>
                <a:rPr lang="nl-BE" sz="1200" b="1" dirty="0"/>
                <a:t> to </a:t>
              </a:r>
              <a:r>
                <a:rPr lang="nl-BE" sz="1200" b="1" dirty="0" err="1"/>
                <a:t>Pod-external</a:t>
              </a:r>
              <a:r>
                <a:rPr lang="nl-BE" sz="1200" b="1" dirty="0"/>
                <a:t> (</a:t>
              </a:r>
              <a:r>
                <a:rPr lang="nl-BE" sz="1200" b="1" dirty="0" err="1"/>
                <a:t>contextual</a:t>
              </a:r>
              <a:r>
                <a:rPr lang="nl-BE" sz="1200" b="1" dirty="0"/>
                <a:t>) datasets as well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739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770170B3-62D0-48F5-B6D8-6EA2496BFC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9490" y="1752283"/>
            <a:ext cx="10569985" cy="3978275"/>
          </a:xfrm>
        </p:spPr>
        <p:txBody>
          <a:bodyPr/>
          <a:lstStyle/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Solid </a:t>
            </a:r>
            <a:r>
              <a:rPr lang="nl-BE" dirty="0" err="1"/>
              <a:t>Pod</a:t>
            </a:r>
            <a:r>
              <a:rPr lang="nl-BE" dirty="0"/>
              <a:t> is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main</a:t>
            </a:r>
            <a:r>
              <a:rPr lang="nl-BE" dirty="0"/>
              <a:t> access point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endParaRPr lang="nl-BE" dirty="0"/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 err="1"/>
              <a:t>Sometimes</a:t>
            </a:r>
            <a:r>
              <a:rPr lang="nl-BE" dirty="0"/>
              <a:t>, </a:t>
            </a:r>
            <a:r>
              <a:rPr lang="nl-BE" dirty="0" err="1"/>
              <a:t>external</a:t>
            </a:r>
            <a:r>
              <a:rPr lang="nl-BE" dirty="0"/>
              <a:t> services are </a:t>
            </a:r>
            <a:r>
              <a:rPr lang="nl-BE" dirty="0" err="1"/>
              <a:t>needed</a:t>
            </a:r>
            <a:r>
              <a:rPr lang="nl-BE" dirty="0"/>
              <a:t>…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endParaRPr lang="nl-BE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nl-BE" sz="1600" dirty="0" err="1"/>
              <a:t>APIs</a:t>
            </a:r>
            <a:r>
              <a:rPr lang="nl-BE" sz="1600" dirty="0"/>
              <a:t> / </a:t>
            </a:r>
            <a:r>
              <a:rPr lang="nl-BE" sz="1600" dirty="0" err="1"/>
              <a:t>orchestration</a:t>
            </a:r>
            <a:r>
              <a:rPr lang="nl-BE" sz="1600" dirty="0"/>
              <a:t> services: 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nl-BE" sz="1400" dirty="0"/>
              <a:t>CRUD project data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nl-BE" sz="1400" dirty="0" err="1"/>
              <a:t>Maintain</a:t>
            </a:r>
            <a:r>
              <a:rPr lang="nl-BE" sz="1400" dirty="0"/>
              <a:t> </a:t>
            </a:r>
            <a:r>
              <a:rPr lang="nl-BE" sz="1400" dirty="0" err="1"/>
              <a:t>consistency</a:t>
            </a:r>
            <a:endParaRPr lang="nl-BE" sz="1400" dirty="0"/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nl-BE" sz="1400" dirty="0" err="1"/>
              <a:t>Provide</a:t>
            </a:r>
            <a:r>
              <a:rPr lang="nl-BE" sz="1400" dirty="0"/>
              <a:t> virtual views on top of datasets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endParaRPr lang="nl-BE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nl-BE" sz="1600" dirty="0" err="1"/>
              <a:t>Querying</a:t>
            </a:r>
            <a:r>
              <a:rPr lang="nl-BE" sz="1600" dirty="0"/>
              <a:t> (SPARQL service, time series)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nl-BE" sz="1600" dirty="0"/>
              <a:t>Document store (</a:t>
            </a:r>
            <a:r>
              <a:rPr lang="nl-BE" sz="1600" dirty="0" err="1"/>
              <a:t>MongoDB</a:t>
            </a:r>
            <a:r>
              <a:rPr lang="nl-BE" sz="1600" dirty="0"/>
              <a:t>, …)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nl-BE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nl-BE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7F0A688-D17D-4EE5-8F65-5B321DD69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satellites</a:t>
            </a:r>
            <a:endParaRPr lang="nl-BE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83C00D0-D3D3-4A46-A04D-459CE9C5DB17}"/>
              </a:ext>
            </a:extLst>
          </p:cNvPr>
          <p:cNvSpPr txBox="1"/>
          <p:nvPr/>
        </p:nvSpPr>
        <p:spPr>
          <a:xfrm>
            <a:off x="6583108" y="3172906"/>
            <a:ext cx="60013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dirty="0" err="1"/>
              <a:t>Require</a:t>
            </a:r>
            <a:r>
              <a:rPr lang="nl-BE" dirty="0"/>
              <a:t> </a:t>
            </a:r>
            <a:r>
              <a:rPr lang="nl-BE" dirty="0" err="1"/>
              <a:t>powerfull</a:t>
            </a:r>
            <a:r>
              <a:rPr lang="nl-BE" dirty="0"/>
              <a:t> access control </a:t>
            </a:r>
            <a:r>
              <a:rPr lang="nl-BE" dirty="0" err="1"/>
              <a:t>rights</a:t>
            </a:r>
            <a:r>
              <a:rPr lang="nl-BE" dirty="0"/>
              <a:t>! (TRUST)</a:t>
            </a:r>
          </a:p>
          <a:p>
            <a:r>
              <a:rPr lang="nl-BE" dirty="0" err="1"/>
              <a:t>Pod-specific</a:t>
            </a:r>
            <a:r>
              <a:rPr lang="nl-BE" dirty="0"/>
              <a:t> “</a:t>
            </a:r>
            <a:r>
              <a:rPr lang="nl-BE" dirty="0" err="1"/>
              <a:t>Satellites</a:t>
            </a:r>
            <a:r>
              <a:rPr lang="nl-BE" dirty="0"/>
              <a:t>”   (</a:t>
            </a:r>
            <a:r>
              <a:rPr lang="nl-BE" dirty="0" err="1"/>
              <a:t>one</a:t>
            </a:r>
            <a:r>
              <a:rPr lang="nl-BE" dirty="0"/>
              <a:t> or more)</a:t>
            </a:r>
          </a:p>
        </p:txBody>
      </p:sp>
      <p:sp>
        <p:nvSpPr>
          <p:cNvPr id="6" name="Pijl: rechts 5">
            <a:extLst>
              <a:ext uri="{FF2B5EF4-FFF2-40B4-BE49-F238E27FC236}">
                <a16:creationId xmlns:a16="http://schemas.microsoft.com/office/drawing/2014/main" id="{E8EEC3F6-7BEA-4717-9CCA-1AE4C8EFA0E0}"/>
              </a:ext>
            </a:extLst>
          </p:cNvPr>
          <p:cNvSpPr/>
          <p:nvPr/>
        </p:nvSpPr>
        <p:spPr>
          <a:xfrm>
            <a:off x="6162894" y="3293866"/>
            <a:ext cx="282011" cy="145279"/>
          </a:xfrm>
          <a:prstGeom prst="rightArrow">
            <a:avLst/>
          </a:prstGeom>
          <a:solidFill>
            <a:srgbClr val="041E42"/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Pijl: rechts 6">
            <a:extLst>
              <a:ext uri="{FF2B5EF4-FFF2-40B4-BE49-F238E27FC236}">
                <a16:creationId xmlns:a16="http://schemas.microsoft.com/office/drawing/2014/main" id="{9B9BEB69-6ED0-40D7-BE0C-2513A05D61FE}"/>
              </a:ext>
            </a:extLst>
          </p:cNvPr>
          <p:cNvSpPr/>
          <p:nvPr/>
        </p:nvSpPr>
        <p:spPr>
          <a:xfrm>
            <a:off x="6162894" y="3573266"/>
            <a:ext cx="282011" cy="145279"/>
          </a:xfrm>
          <a:prstGeom prst="rightArrow">
            <a:avLst/>
          </a:prstGeom>
          <a:solidFill>
            <a:srgbClr val="041E42"/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Vierkante haak rechts 7">
            <a:extLst>
              <a:ext uri="{FF2B5EF4-FFF2-40B4-BE49-F238E27FC236}">
                <a16:creationId xmlns:a16="http://schemas.microsoft.com/office/drawing/2014/main" id="{271EA791-FD3C-4ABA-AC83-1778AEE6A2AF}"/>
              </a:ext>
            </a:extLst>
          </p:cNvPr>
          <p:cNvSpPr/>
          <p:nvPr/>
        </p:nvSpPr>
        <p:spPr>
          <a:xfrm>
            <a:off x="5554766" y="2221907"/>
            <a:ext cx="269242" cy="2461188"/>
          </a:xfrm>
          <a:prstGeom prst="rightBracket">
            <a:avLst/>
          </a:prstGeom>
          <a:ln w="38100">
            <a:solidFill>
              <a:srgbClr val="041E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9" name="Graphic 8" descr="Satelliet met effen opvulling">
            <a:extLst>
              <a:ext uri="{FF2B5EF4-FFF2-40B4-BE49-F238E27FC236}">
                <a16:creationId xmlns:a16="http://schemas.microsoft.com/office/drawing/2014/main" id="{5483EC52-54EC-432D-BA7F-33D3C2E50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52328" y="3166659"/>
            <a:ext cx="652578" cy="652578"/>
          </a:xfrm>
          <a:prstGeom prst="rect">
            <a:avLst/>
          </a:prstGeom>
        </p:spPr>
      </p:pic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480F3586-2F07-4600-87FF-FDE86258AAE6}"/>
              </a:ext>
            </a:extLst>
          </p:cNvPr>
          <p:cNvSpPr/>
          <p:nvPr/>
        </p:nvSpPr>
        <p:spPr>
          <a:xfrm>
            <a:off x="259080" y="6472598"/>
            <a:ext cx="1432560" cy="211639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25918D46-CF28-44CF-9AB6-7DF033E5B02A}"/>
              </a:ext>
            </a:extLst>
          </p:cNvPr>
          <p:cNvSpPr/>
          <p:nvPr/>
        </p:nvSpPr>
        <p:spPr>
          <a:xfrm>
            <a:off x="243840" y="6445339"/>
            <a:ext cx="205420" cy="24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3" name="Graphic 12" descr="Database">
            <a:extLst>
              <a:ext uri="{FF2B5EF4-FFF2-40B4-BE49-F238E27FC236}">
                <a16:creationId xmlns:a16="http://schemas.microsoft.com/office/drawing/2014/main" id="{51748E15-BDC2-4EC2-85AC-B9A26C883D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532" y="6309679"/>
            <a:ext cx="502600" cy="502600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BC562700-7D4C-4008-A62E-ED3DBEB70B75}"/>
              </a:ext>
            </a:extLst>
          </p:cNvPr>
          <p:cNvSpPr txBox="1"/>
          <p:nvPr/>
        </p:nvSpPr>
        <p:spPr>
          <a:xfrm>
            <a:off x="478789" y="6435155"/>
            <a:ext cx="1166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DATA PATTERNS</a:t>
            </a:r>
          </a:p>
        </p:txBody>
      </p:sp>
    </p:spTree>
    <p:extLst>
      <p:ext uri="{BB962C8B-B14F-4D97-AF65-F5344CB8AC3E}">
        <p14:creationId xmlns:p14="http://schemas.microsoft.com/office/powerpoint/2010/main" val="2459071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45C90D-C719-48E2-9013-FCF5EB870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2. Sub-document </a:t>
            </a:r>
            <a:r>
              <a:rPr lang="nl-BE" dirty="0" err="1"/>
              <a:t>linking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73224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B3126D-5AD2-4DC0-84C3-61BB3FBA7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Context: sub-document </a:t>
            </a:r>
            <a:r>
              <a:rPr lang="nl-BE" dirty="0" err="1"/>
              <a:t>linking</a:t>
            </a:r>
            <a:r>
              <a:rPr lang="nl-BE" dirty="0"/>
              <a:t> - ICDD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EE7EDA8-9E44-4F82-9303-53A1B1E63C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9490" y="1752283"/>
            <a:ext cx="10810959" cy="3978275"/>
          </a:xfrm>
        </p:spPr>
        <p:txBody>
          <a:bodyPr/>
          <a:lstStyle/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Information Container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linked</a:t>
            </a:r>
            <a:r>
              <a:rPr lang="nl-BE" dirty="0"/>
              <a:t> Document Delivery (ICDD, ISO 21597)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RDF </a:t>
            </a:r>
            <a:r>
              <a:rPr lang="nl-BE" dirty="0" err="1"/>
              <a:t>vocabulary</a:t>
            </a:r>
            <a:r>
              <a:rPr lang="nl-BE" dirty="0"/>
              <a:t> to </a:t>
            </a:r>
            <a:r>
              <a:rPr lang="nl-BE" dirty="0" err="1"/>
              <a:t>semantically</a:t>
            </a:r>
            <a:r>
              <a:rPr lang="nl-BE" dirty="0"/>
              <a:t> </a:t>
            </a:r>
            <a:r>
              <a:rPr lang="nl-BE" dirty="0" err="1"/>
              <a:t>integrate</a:t>
            </a:r>
            <a:r>
              <a:rPr lang="nl-BE" dirty="0"/>
              <a:t> non-RDF resources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ZIP container </a:t>
            </a:r>
            <a:r>
              <a:rPr lang="nl-BE" dirty="0" err="1"/>
              <a:t>with</a:t>
            </a:r>
            <a:r>
              <a:rPr lang="nl-BE" dirty="0"/>
              <a:t> dump of </a:t>
            </a:r>
            <a:r>
              <a:rPr lang="nl-BE" dirty="0" err="1"/>
              <a:t>entire</a:t>
            </a:r>
            <a:r>
              <a:rPr lang="nl-BE" dirty="0"/>
              <a:t> project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nl-BE" dirty="0" err="1"/>
              <a:t>Final</a:t>
            </a:r>
            <a:r>
              <a:rPr lang="nl-BE" dirty="0"/>
              <a:t> point of data exchange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nl-BE" dirty="0" err="1"/>
              <a:t>Not</a:t>
            </a:r>
            <a:r>
              <a:rPr lang="nl-BE" dirty="0"/>
              <a:t> a database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nl-BE" dirty="0" err="1"/>
              <a:t>Not</a:t>
            </a:r>
            <a:r>
              <a:rPr lang="nl-BE" dirty="0"/>
              <a:t> a CDE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49D4E6A-8B06-481E-8B8F-BBE9C21DB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248" y="1596890"/>
            <a:ext cx="2358151" cy="4289060"/>
          </a:xfrm>
          <a:prstGeom prst="rect">
            <a:avLst/>
          </a:prstGeom>
        </p:spPr>
      </p:pic>
      <p:sp>
        <p:nvSpPr>
          <p:cNvPr id="10" name="Rechthoek: afgeronde hoeken 9">
            <a:extLst>
              <a:ext uri="{FF2B5EF4-FFF2-40B4-BE49-F238E27FC236}">
                <a16:creationId xmlns:a16="http://schemas.microsoft.com/office/drawing/2014/main" id="{79678F72-764C-4BE2-B352-B8C91EC9960D}"/>
              </a:ext>
            </a:extLst>
          </p:cNvPr>
          <p:cNvSpPr/>
          <p:nvPr/>
        </p:nvSpPr>
        <p:spPr>
          <a:xfrm>
            <a:off x="259079" y="6472598"/>
            <a:ext cx="1979295" cy="211639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09113B4-01E9-4F73-A1A2-B2DB00B5B740}"/>
              </a:ext>
            </a:extLst>
          </p:cNvPr>
          <p:cNvSpPr/>
          <p:nvPr/>
        </p:nvSpPr>
        <p:spPr>
          <a:xfrm>
            <a:off x="243840" y="6445339"/>
            <a:ext cx="205420" cy="24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393EAA78-E545-4ED9-BE59-D6DE79785D57}"/>
              </a:ext>
            </a:extLst>
          </p:cNvPr>
          <p:cNvSpPr txBox="1"/>
          <p:nvPr/>
        </p:nvSpPr>
        <p:spPr>
          <a:xfrm>
            <a:off x="449260" y="6439873"/>
            <a:ext cx="1829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SUB-DOCUMENT LINKING</a:t>
            </a:r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55233E2C-60C1-458C-982F-FAA0EAE56D5D}"/>
              </a:ext>
            </a:extLst>
          </p:cNvPr>
          <p:cNvGrpSpPr/>
          <p:nvPr/>
        </p:nvGrpSpPr>
        <p:grpSpPr>
          <a:xfrm>
            <a:off x="41874" y="6287466"/>
            <a:ext cx="505870" cy="497127"/>
            <a:chOff x="5133637" y="5047777"/>
            <a:chExt cx="646904" cy="635723"/>
          </a:xfrm>
        </p:grpSpPr>
        <p:pic>
          <p:nvPicPr>
            <p:cNvPr id="7" name="Graphic 6" descr="Document silhouet">
              <a:extLst>
                <a:ext uri="{FF2B5EF4-FFF2-40B4-BE49-F238E27FC236}">
                  <a16:creationId xmlns:a16="http://schemas.microsoft.com/office/drawing/2014/main" id="{2235A821-BBE5-4D0C-826D-E1BD98B86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33637" y="5047777"/>
              <a:ext cx="646904" cy="635723"/>
            </a:xfrm>
            <a:prstGeom prst="rect">
              <a:avLst/>
            </a:prstGeom>
          </p:spPr>
        </p:pic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EAB0B4EE-1CEF-4685-B07E-D4DBD6B77660}"/>
                </a:ext>
              </a:extLst>
            </p:cNvPr>
            <p:cNvSpPr/>
            <p:nvPr/>
          </p:nvSpPr>
          <p:spPr>
            <a:xfrm>
              <a:off x="5307662" y="5305900"/>
              <a:ext cx="185881" cy="59738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853FB497-46AE-49C0-82D5-F00AC65E281C}"/>
                </a:ext>
              </a:extLst>
            </p:cNvPr>
            <p:cNvSpPr/>
            <p:nvPr/>
          </p:nvSpPr>
          <p:spPr>
            <a:xfrm>
              <a:off x="5464837" y="5408629"/>
              <a:ext cx="148556" cy="60073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4" name="Tekstvak 8">
            <a:extLst>
              <a:ext uri="{FF2B5EF4-FFF2-40B4-BE49-F238E27FC236}">
                <a16:creationId xmlns:a16="http://schemas.microsoft.com/office/drawing/2014/main" id="{DF8B9908-9C55-4D68-A8F1-018782D5B44C}"/>
              </a:ext>
            </a:extLst>
          </p:cNvPr>
          <p:cNvSpPr txBox="1"/>
          <p:nvPr/>
        </p:nvSpPr>
        <p:spPr>
          <a:xfrm>
            <a:off x="8522248" y="5946716"/>
            <a:ext cx="25690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l-BE" sz="1200" dirty="0"/>
              <a:t>© ISO 21597</a:t>
            </a:r>
          </a:p>
        </p:txBody>
      </p:sp>
    </p:spTree>
    <p:extLst>
      <p:ext uri="{BB962C8B-B14F-4D97-AF65-F5344CB8AC3E}">
        <p14:creationId xmlns:p14="http://schemas.microsoft.com/office/powerpoint/2010/main" val="4132443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B3126D-5AD2-4DC0-84C3-61BB3FBA7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Context: sub-document </a:t>
            </a:r>
            <a:r>
              <a:rPr lang="nl-BE" dirty="0" err="1"/>
              <a:t>linking</a:t>
            </a:r>
            <a:r>
              <a:rPr lang="nl-BE" dirty="0"/>
              <a:t> - ICDD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EE7EDA8-9E44-4F82-9303-53A1B1E63C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989" y="1738737"/>
            <a:ext cx="10810959" cy="3978275"/>
          </a:xfrm>
        </p:spPr>
        <p:txBody>
          <a:bodyPr/>
          <a:lstStyle/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Information Container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linked</a:t>
            </a:r>
            <a:r>
              <a:rPr lang="nl-BE" dirty="0"/>
              <a:t> Document Delivery (ICDD, ISO 21597)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ZIP container </a:t>
            </a:r>
            <a:r>
              <a:rPr lang="nl-BE" dirty="0" err="1"/>
              <a:t>with</a:t>
            </a:r>
            <a:r>
              <a:rPr lang="nl-BE" dirty="0"/>
              <a:t> dump of </a:t>
            </a:r>
            <a:r>
              <a:rPr lang="nl-BE" dirty="0" err="1"/>
              <a:t>entire</a:t>
            </a:r>
            <a:r>
              <a:rPr lang="nl-BE" dirty="0"/>
              <a:t> project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RDF </a:t>
            </a:r>
            <a:r>
              <a:rPr lang="nl-BE" dirty="0" err="1"/>
              <a:t>vocabulary</a:t>
            </a:r>
            <a:r>
              <a:rPr lang="nl-BE" dirty="0"/>
              <a:t> to </a:t>
            </a:r>
            <a:r>
              <a:rPr lang="nl-BE" dirty="0" err="1"/>
              <a:t>semantically</a:t>
            </a:r>
            <a:r>
              <a:rPr lang="nl-BE" dirty="0"/>
              <a:t> </a:t>
            </a:r>
            <a:r>
              <a:rPr lang="nl-BE" dirty="0" err="1"/>
              <a:t>integrate</a:t>
            </a:r>
            <a:r>
              <a:rPr lang="nl-BE" dirty="0"/>
              <a:t> non-RDF resources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C5B5BEE6-F3CF-4256-8E12-65DF4BACB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128" y="3429000"/>
            <a:ext cx="6277150" cy="2831169"/>
          </a:xfrm>
          <a:prstGeom prst="rect">
            <a:avLst/>
          </a:prstGeom>
        </p:spPr>
      </p:pic>
      <p:sp>
        <p:nvSpPr>
          <p:cNvPr id="8" name="Pijl: omlaag 7">
            <a:extLst>
              <a:ext uri="{FF2B5EF4-FFF2-40B4-BE49-F238E27FC236}">
                <a16:creationId xmlns:a16="http://schemas.microsoft.com/office/drawing/2014/main" id="{B1E7BC83-3C11-4496-B0D0-532CE0DD59A4}"/>
              </a:ext>
            </a:extLst>
          </p:cNvPr>
          <p:cNvSpPr/>
          <p:nvPr/>
        </p:nvSpPr>
        <p:spPr>
          <a:xfrm>
            <a:off x="4474080" y="3518293"/>
            <a:ext cx="111095" cy="209582"/>
          </a:xfrm>
          <a:prstGeom prst="downArrow">
            <a:avLst/>
          </a:prstGeom>
          <a:solidFill>
            <a:srgbClr val="041E42"/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61DF01D1-524D-47D5-9E10-6C7D0A2E1A40}"/>
              </a:ext>
            </a:extLst>
          </p:cNvPr>
          <p:cNvSpPr txBox="1"/>
          <p:nvPr/>
        </p:nvSpPr>
        <p:spPr>
          <a:xfrm>
            <a:off x="3846208" y="3240863"/>
            <a:ext cx="1366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400" dirty="0"/>
              <a:t>START HERE!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6FD07176-96C1-4058-85BC-5271D2AE2C2B}"/>
              </a:ext>
            </a:extLst>
          </p:cNvPr>
          <p:cNvSpPr/>
          <p:nvPr/>
        </p:nvSpPr>
        <p:spPr>
          <a:xfrm>
            <a:off x="8188324" y="5026025"/>
            <a:ext cx="1501776" cy="279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D4970BBB-01F0-45C6-9E8A-6CCA21A57B6F}"/>
              </a:ext>
            </a:extLst>
          </p:cNvPr>
          <p:cNvSpPr txBox="1"/>
          <p:nvPr/>
        </p:nvSpPr>
        <p:spPr>
          <a:xfrm>
            <a:off x="8210090" y="5064920"/>
            <a:ext cx="1454610" cy="200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nl-BE" sz="700" dirty="0"/>
              <a:t>{“x”: 30, “y”: 15, “w”: 100, “d”: 80 } 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B91C772A-140E-4626-8C70-63A9A9C42EEB}"/>
              </a:ext>
            </a:extLst>
          </p:cNvPr>
          <p:cNvSpPr/>
          <p:nvPr/>
        </p:nvSpPr>
        <p:spPr>
          <a:xfrm>
            <a:off x="8188324" y="4013200"/>
            <a:ext cx="1216026" cy="279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47283DB2-9D10-483E-B51E-7C0B0D40CAB7}"/>
              </a:ext>
            </a:extLst>
          </p:cNvPr>
          <p:cNvSpPr txBox="1"/>
          <p:nvPr/>
        </p:nvSpPr>
        <p:spPr>
          <a:xfrm>
            <a:off x="8210090" y="4052095"/>
            <a:ext cx="1151525" cy="200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nl-BE" sz="700" dirty="0"/>
              <a:t>“20dnvrgv16xurcdlsz1qi3”</a:t>
            </a:r>
          </a:p>
        </p:txBody>
      </p:sp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31390122-CA6F-4B4A-828B-3459D3FA8E8B}"/>
              </a:ext>
            </a:extLst>
          </p:cNvPr>
          <p:cNvSpPr/>
          <p:nvPr/>
        </p:nvSpPr>
        <p:spPr>
          <a:xfrm>
            <a:off x="259079" y="6472598"/>
            <a:ext cx="1979295" cy="211639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1697DE2B-5C5C-4C5F-906C-FFD62B1DBBA2}"/>
              </a:ext>
            </a:extLst>
          </p:cNvPr>
          <p:cNvSpPr/>
          <p:nvPr/>
        </p:nvSpPr>
        <p:spPr>
          <a:xfrm>
            <a:off x="243840" y="6445339"/>
            <a:ext cx="205420" cy="24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CFE25FCB-5550-429A-8DD9-84F2C03399BD}"/>
              </a:ext>
            </a:extLst>
          </p:cNvPr>
          <p:cNvSpPr txBox="1"/>
          <p:nvPr/>
        </p:nvSpPr>
        <p:spPr>
          <a:xfrm>
            <a:off x="449260" y="6439873"/>
            <a:ext cx="1829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SUB-DOCUMENT LINKING</a:t>
            </a:r>
          </a:p>
        </p:txBody>
      </p:sp>
      <p:grpSp>
        <p:nvGrpSpPr>
          <p:cNvPr id="19" name="Groep 18">
            <a:extLst>
              <a:ext uri="{FF2B5EF4-FFF2-40B4-BE49-F238E27FC236}">
                <a16:creationId xmlns:a16="http://schemas.microsoft.com/office/drawing/2014/main" id="{57BC219B-5212-4E2B-B5C1-E79DCA80C007}"/>
              </a:ext>
            </a:extLst>
          </p:cNvPr>
          <p:cNvGrpSpPr/>
          <p:nvPr/>
        </p:nvGrpSpPr>
        <p:grpSpPr>
          <a:xfrm>
            <a:off x="41874" y="6287466"/>
            <a:ext cx="505870" cy="497127"/>
            <a:chOff x="5133637" y="5047777"/>
            <a:chExt cx="646904" cy="635723"/>
          </a:xfrm>
        </p:grpSpPr>
        <p:pic>
          <p:nvPicPr>
            <p:cNvPr id="20" name="Graphic 19" descr="Document silhouet">
              <a:extLst>
                <a:ext uri="{FF2B5EF4-FFF2-40B4-BE49-F238E27FC236}">
                  <a16:creationId xmlns:a16="http://schemas.microsoft.com/office/drawing/2014/main" id="{5D3A1B74-DC7A-4F49-83BE-44AE1ABA1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33637" y="5047777"/>
              <a:ext cx="646904" cy="635723"/>
            </a:xfrm>
            <a:prstGeom prst="rect">
              <a:avLst/>
            </a:prstGeom>
          </p:spPr>
        </p:pic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D3C60713-19B3-4E08-9FF4-E8BBD72B1461}"/>
                </a:ext>
              </a:extLst>
            </p:cNvPr>
            <p:cNvSpPr/>
            <p:nvPr/>
          </p:nvSpPr>
          <p:spPr>
            <a:xfrm>
              <a:off x="5307662" y="5305900"/>
              <a:ext cx="185881" cy="59738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53D48F6-97DD-4CB4-81CA-8C489028A47A}"/>
                </a:ext>
              </a:extLst>
            </p:cNvPr>
            <p:cNvSpPr/>
            <p:nvPr/>
          </p:nvSpPr>
          <p:spPr>
            <a:xfrm>
              <a:off x="5464837" y="5408629"/>
              <a:ext cx="148556" cy="60073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75134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8DFAD5-94B0-4040-A2C0-6945012D9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490" y="362005"/>
            <a:ext cx="10515600" cy="415498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Project background</a:t>
            </a:r>
          </a:p>
        </p:txBody>
      </p:sp>
      <p:sp>
        <p:nvSpPr>
          <p:cNvPr id="7" name="Tijdelijke aanduiding voor tekst 1">
            <a:extLst>
              <a:ext uri="{FF2B5EF4-FFF2-40B4-BE49-F238E27FC236}">
                <a16:creationId xmlns:a16="http://schemas.microsoft.com/office/drawing/2014/main" id="{85524359-F283-4C64-A430-D2A71EA941E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9490" y="1752283"/>
            <a:ext cx="7611359" cy="3978275"/>
          </a:xfrm>
          <a:prstGeom prst="rect">
            <a:avLst/>
          </a:prstGeom>
        </p:spPr>
        <p:txBody>
          <a:bodyPr/>
          <a:lstStyle/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M. </a:t>
            </a:r>
            <a:r>
              <a:rPr lang="nl-BE" dirty="0" err="1"/>
              <a:t>Sc.</a:t>
            </a:r>
            <a:r>
              <a:rPr lang="nl-BE" dirty="0"/>
              <a:t> in Engineering: Architecture (</a:t>
            </a:r>
            <a:r>
              <a:rPr lang="nl-BE" dirty="0" err="1"/>
              <a:t>UGent</a:t>
            </a:r>
            <a:r>
              <a:rPr lang="nl-BE" dirty="0"/>
              <a:t>, 2013-2018)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PhD research </a:t>
            </a:r>
            <a:r>
              <a:rPr lang="nl-BE" dirty="0" err="1"/>
              <a:t>grant</a:t>
            </a:r>
            <a:r>
              <a:rPr lang="nl-BE" dirty="0"/>
              <a:t> FWO </a:t>
            </a:r>
            <a:r>
              <a:rPr lang="nl-BE" dirty="0" err="1"/>
              <a:t>Flanders</a:t>
            </a:r>
            <a:r>
              <a:rPr lang="nl-BE" dirty="0"/>
              <a:t> (2019-…)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Web- </a:t>
            </a:r>
            <a:r>
              <a:rPr lang="nl-BE" dirty="0" err="1"/>
              <a:t>and</a:t>
            </a:r>
            <a:r>
              <a:rPr lang="nl-BE" dirty="0"/>
              <a:t> data-</a:t>
            </a:r>
            <a:r>
              <a:rPr lang="nl-BE" dirty="0" err="1"/>
              <a:t>based</a:t>
            </a:r>
            <a:r>
              <a:rPr lang="nl-BE" dirty="0"/>
              <a:t> AECO </a:t>
            </a:r>
            <a:r>
              <a:rPr lang="nl-BE" dirty="0" err="1"/>
              <a:t>projects</a:t>
            </a:r>
            <a:endParaRPr lang="nl-BE" dirty="0"/>
          </a:p>
          <a:p>
            <a:endParaRPr lang="nl-BE" dirty="0"/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Data </a:t>
            </a:r>
            <a:r>
              <a:rPr lang="nl-BE" dirty="0" err="1"/>
              <a:t>federation</a:t>
            </a:r>
            <a:endParaRPr lang="nl-BE" dirty="0"/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 err="1"/>
              <a:t>Semantic</a:t>
            </a:r>
            <a:r>
              <a:rPr lang="nl-BE" dirty="0"/>
              <a:t> data </a:t>
            </a:r>
            <a:r>
              <a:rPr lang="nl-BE" dirty="0" err="1"/>
              <a:t>models</a:t>
            </a:r>
            <a:r>
              <a:rPr lang="nl-BE" dirty="0"/>
              <a:t> (RDF) &amp; sub-document </a:t>
            </a:r>
            <a:r>
              <a:rPr lang="nl-BE" dirty="0" err="1"/>
              <a:t>identifiers</a:t>
            </a:r>
            <a:r>
              <a:rPr lang="nl-BE" dirty="0"/>
              <a:t> (no RDF)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Modular, “</a:t>
            </a:r>
            <a:r>
              <a:rPr lang="nl-BE" dirty="0" err="1"/>
              <a:t>plugin-based</a:t>
            </a:r>
            <a:r>
              <a:rPr lang="nl-BE" dirty="0"/>
              <a:t>” service </a:t>
            </a:r>
            <a:r>
              <a:rPr lang="nl-BE" dirty="0" err="1"/>
              <a:t>infrastructure</a:t>
            </a:r>
            <a:endParaRPr lang="nl-BE" dirty="0"/>
          </a:p>
          <a:p>
            <a:endParaRPr lang="nl-BE" dirty="0"/>
          </a:p>
        </p:txBody>
      </p:sp>
      <p:pic>
        <p:nvPicPr>
          <p:cNvPr id="3" name="Afbeelding 2" descr="Afbeelding met muur, persoon, person, binnen&#10;&#10;Automatisch gegenereerde beschrijving">
            <a:extLst>
              <a:ext uri="{FF2B5EF4-FFF2-40B4-BE49-F238E27FC236}">
                <a16:creationId xmlns:a16="http://schemas.microsoft.com/office/drawing/2014/main" id="{1492A6C7-18A4-401B-8B70-8731EF981A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663" y="1564541"/>
            <a:ext cx="1979868" cy="197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996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5351B0-62D6-42B0-A88D-0D8948058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Reference </a:t>
            </a:r>
            <a:r>
              <a:rPr lang="nl-BE" dirty="0" err="1"/>
              <a:t>registry</a:t>
            </a:r>
            <a:endParaRPr lang="nl-BE" dirty="0"/>
          </a:p>
        </p:txBody>
      </p:sp>
      <p:sp>
        <p:nvSpPr>
          <p:cNvPr id="125" name="Tijdelijke aanduiding voor tekst 2">
            <a:extLst>
              <a:ext uri="{FF2B5EF4-FFF2-40B4-BE49-F238E27FC236}">
                <a16:creationId xmlns:a16="http://schemas.microsoft.com/office/drawing/2014/main" id="{B1947581-B2DD-4C40-ADEA-1166FE2298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9489" y="1752283"/>
            <a:ext cx="11562989" cy="3978275"/>
          </a:xfrm>
        </p:spPr>
        <p:txBody>
          <a:bodyPr/>
          <a:lstStyle/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 err="1"/>
              <a:t>Linking</a:t>
            </a:r>
            <a:r>
              <a:rPr lang="nl-BE" dirty="0"/>
              <a:t> dataset-</a:t>
            </a:r>
            <a:r>
              <a:rPr lang="nl-BE" dirty="0" err="1"/>
              <a:t>specific</a:t>
            </a:r>
            <a:r>
              <a:rPr lang="nl-BE" dirty="0"/>
              <a:t> </a:t>
            </a:r>
            <a:r>
              <a:rPr lang="nl-BE" dirty="0" err="1"/>
              <a:t>contexts</a:t>
            </a:r>
            <a:r>
              <a:rPr lang="nl-BE" dirty="0"/>
              <a:t> to project-</a:t>
            </a:r>
            <a:r>
              <a:rPr lang="nl-BE" dirty="0" err="1"/>
              <a:t>wide</a:t>
            </a:r>
            <a:r>
              <a:rPr lang="nl-BE" dirty="0"/>
              <a:t> “abstract </a:t>
            </a:r>
            <a:r>
              <a:rPr lang="nl-BE" dirty="0" err="1"/>
              <a:t>concepts</a:t>
            </a:r>
            <a:r>
              <a:rPr lang="nl-BE" dirty="0"/>
              <a:t>”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nl-BE" sz="1600" dirty="0"/>
              <a:t>Dataset		</a:t>
            </a:r>
            <a:r>
              <a:rPr lang="nl-BE" sz="1600" dirty="0" err="1"/>
              <a:t>Local</a:t>
            </a:r>
            <a:r>
              <a:rPr lang="nl-BE" sz="1600" dirty="0"/>
              <a:t> project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nl-BE" sz="1600" dirty="0" err="1"/>
              <a:t>Local</a:t>
            </a:r>
            <a:r>
              <a:rPr lang="nl-BE" sz="1600" dirty="0"/>
              <a:t> project 	Global project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endParaRPr lang="nl-BE" sz="1600" dirty="0"/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 err="1"/>
              <a:t>Enriching</a:t>
            </a:r>
            <a:r>
              <a:rPr lang="nl-BE" dirty="0"/>
              <a:t> a </a:t>
            </a:r>
            <a:r>
              <a:rPr lang="nl-BE" i="1" dirty="0"/>
              <a:t>concept	“</a:t>
            </a:r>
            <a:r>
              <a:rPr lang="nl-BE" dirty="0"/>
              <a:t>Door X has parameter P”</a:t>
            </a:r>
            <a:r>
              <a:rPr lang="nl-BE" i="1" dirty="0"/>
              <a:t> 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 err="1"/>
              <a:t>Enriching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i="1" dirty="0" err="1"/>
              <a:t>representation</a:t>
            </a:r>
            <a:r>
              <a:rPr lang="nl-BE" dirty="0"/>
              <a:t> of a concept	    “</a:t>
            </a:r>
            <a:r>
              <a:rPr lang="nl-BE" dirty="0" err="1"/>
              <a:t>Geometry</a:t>
            </a:r>
            <a:r>
              <a:rPr lang="nl-BE" dirty="0"/>
              <a:t> Y, </a:t>
            </a:r>
            <a:r>
              <a:rPr lang="nl-BE" dirty="0" err="1"/>
              <a:t>which</a:t>
            </a:r>
            <a:r>
              <a:rPr lang="nl-BE" dirty="0"/>
              <a:t> </a:t>
            </a:r>
            <a:r>
              <a:rPr lang="nl-BE" dirty="0" err="1"/>
              <a:t>represents</a:t>
            </a:r>
            <a:r>
              <a:rPr lang="nl-BE" dirty="0"/>
              <a:t> Door X, has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insufficient</a:t>
            </a:r>
            <a:r>
              <a:rPr lang="nl-BE" dirty="0"/>
              <a:t> LOD”	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Reference </a:t>
            </a:r>
            <a:r>
              <a:rPr lang="nl-BE" dirty="0" err="1"/>
              <a:t>registry</a:t>
            </a:r>
            <a:r>
              <a:rPr lang="nl-BE" dirty="0"/>
              <a:t> = dataset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nl-BE" sz="1600" dirty="0"/>
              <a:t>RDF-</a:t>
            </a:r>
            <a:r>
              <a:rPr lang="nl-BE" sz="1600" dirty="0" err="1"/>
              <a:t>based</a:t>
            </a:r>
            <a:r>
              <a:rPr lang="nl-BE" sz="1600" dirty="0"/>
              <a:t> </a:t>
            </a:r>
            <a:r>
              <a:rPr lang="nl-BE" sz="1600" dirty="0" err="1"/>
              <a:t>distribution</a:t>
            </a:r>
            <a:endParaRPr lang="nl-BE" sz="1600" dirty="0"/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nl-BE" sz="1600" dirty="0"/>
              <a:t>JSON/BSON </a:t>
            </a:r>
          </a:p>
          <a:p>
            <a:endParaRPr lang="nl-BE" dirty="0"/>
          </a:p>
        </p:txBody>
      </p:sp>
      <p:sp>
        <p:nvSpPr>
          <p:cNvPr id="128" name="Pijl: rechts 127">
            <a:extLst>
              <a:ext uri="{FF2B5EF4-FFF2-40B4-BE49-F238E27FC236}">
                <a16:creationId xmlns:a16="http://schemas.microsoft.com/office/drawing/2014/main" id="{F40C8136-367D-45B0-A72D-F41AC731BBDC}"/>
              </a:ext>
            </a:extLst>
          </p:cNvPr>
          <p:cNvSpPr/>
          <p:nvPr/>
        </p:nvSpPr>
        <p:spPr>
          <a:xfrm>
            <a:off x="2834857" y="2247386"/>
            <a:ext cx="282011" cy="145279"/>
          </a:xfrm>
          <a:prstGeom prst="rightArrow">
            <a:avLst/>
          </a:prstGeom>
          <a:solidFill>
            <a:srgbClr val="041E42"/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9" name="Pijl: rechts 128">
            <a:extLst>
              <a:ext uri="{FF2B5EF4-FFF2-40B4-BE49-F238E27FC236}">
                <a16:creationId xmlns:a16="http://schemas.microsoft.com/office/drawing/2014/main" id="{5C18A860-95E8-4E19-860F-79D5AF66677B}"/>
              </a:ext>
            </a:extLst>
          </p:cNvPr>
          <p:cNvSpPr/>
          <p:nvPr/>
        </p:nvSpPr>
        <p:spPr>
          <a:xfrm>
            <a:off x="2834857" y="2533136"/>
            <a:ext cx="282011" cy="145279"/>
          </a:xfrm>
          <a:prstGeom prst="rightArrow">
            <a:avLst/>
          </a:prstGeom>
          <a:solidFill>
            <a:srgbClr val="041E42"/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0" name="Pijl: rechts 129">
            <a:extLst>
              <a:ext uri="{FF2B5EF4-FFF2-40B4-BE49-F238E27FC236}">
                <a16:creationId xmlns:a16="http://schemas.microsoft.com/office/drawing/2014/main" id="{A8BCF1AD-4ACF-42E7-B739-DC118080808C}"/>
              </a:ext>
            </a:extLst>
          </p:cNvPr>
          <p:cNvSpPr/>
          <p:nvPr/>
        </p:nvSpPr>
        <p:spPr>
          <a:xfrm>
            <a:off x="2834857" y="3190044"/>
            <a:ext cx="282011" cy="145279"/>
          </a:xfrm>
          <a:prstGeom prst="rightArrow">
            <a:avLst/>
          </a:prstGeom>
          <a:solidFill>
            <a:srgbClr val="041E42"/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1" name="Pijl: rechts 130">
            <a:extLst>
              <a:ext uri="{FF2B5EF4-FFF2-40B4-BE49-F238E27FC236}">
                <a16:creationId xmlns:a16="http://schemas.microsoft.com/office/drawing/2014/main" id="{5EA4CE45-FA41-4317-B1D4-23FE58136ADC}"/>
              </a:ext>
            </a:extLst>
          </p:cNvPr>
          <p:cNvSpPr/>
          <p:nvPr/>
        </p:nvSpPr>
        <p:spPr>
          <a:xfrm>
            <a:off x="4901515" y="3668780"/>
            <a:ext cx="282011" cy="145279"/>
          </a:xfrm>
          <a:prstGeom prst="rightArrow">
            <a:avLst/>
          </a:prstGeom>
          <a:solidFill>
            <a:srgbClr val="041E42"/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hthoek: afgeronde hoeken 11">
            <a:extLst>
              <a:ext uri="{FF2B5EF4-FFF2-40B4-BE49-F238E27FC236}">
                <a16:creationId xmlns:a16="http://schemas.microsoft.com/office/drawing/2014/main" id="{3D0E8CAE-AC48-4D6E-87FA-A851922E9794}"/>
              </a:ext>
            </a:extLst>
          </p:cNvPr>
          <p:cNvSpPr/>
          <p:nvPr/>
        </p:nvSpPr>
        <p:spPr>
          <a:xfrm>
            <a:off x="259079" y="6472598"/>
            <a:ext cx="1979295" cy="211639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1FBEA688-C7AE-4AD7-B130-E0CDD2E4EE84}"/>
              </a:ext>
            </a:extLst>
          </p:cNvPr>
          <p:cNvSpPr/>
          <p:nvPr/>
        </p:nvSpPr>
        <p:spPr>
          <a:xfrm>
            <a:off x="243840" y="6445339"/>
            <a:ext cx="205420" cy="24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435228B9-081E-415A-BE15-9EA39ED9EC98}"/>
              </a:ext>
            </a:extLst>
          </p:cNvPr>
          <p:cNvSpPr txBox="1"/>
          <p:nvPr/>
        </p:nvSpPr>
        <p:spPr>
          <a:xfrm>
            <a:off x="449260" y="6439873"/>
            <a:ext cx="1829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SUB-DOCUMENT LINKING</a:t>
            </a:r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02938AD2-9298-48BC-AD5F-353AD61B3AE8}"/>
              </a:ext>
            </a:extLst>
          </p:cNvPr>
          <p:cNvGrpSpPr/>
          <p:nvPr/>
        </p:nvGrpSpPr>
        <p:grpSpPr>
          <a:xfrm>
            <a:off x="41874" y="6287466"/>
            <a:ext cx="505870" cy="497127"/>
            <a:chOff x="5133637" y="5047777"/>
            <a:chExt cx="646904" cy="635723"/>
          </a:xfrm>
        </p:grpSpPr>
        <p:pic>
          <p:nvPicPr>
            <p:cNvPr id="16" name="Graphic 15" descr="Document silhouet">
              <a:extLst>
                <a:ext uri="{FF2B5EF4-FFF2-40B4-BE49-F238E27FC236}">
                  <a16:creationId xmlns:a16="http://schemas.microsoft.com/office/drawing/2014/main" id="{83159F9F-40A2-4310-9F05-DB2297073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33637" y="5047777"/>
              <a:ext cx="646904" cy="635723"/>
            </a:xfrm>
            <a:prstGeom prst="rect">
              <a:avLst/>
            </a:prstGeom>
          </p:spPr>
        </p:pic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5E371CD-633A-4E60-970B-769EBBA435AA}"/>
                </a:ext>
              </a:extLst>
            </p:cNvPr>
            <p:cNvSpPr/>
            <p:nvPr/>
          </p:nvSpPr>
          <p:spPr>
            <a:xfrm>
              <a:off x="5307662" y="5305900"/>
              <a:ext cx="185881" cy="59738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BBA80368-23FB-4419-BE73-82F41D24493B}"/>
                </a:ext>
              </a:extLst>
            </p:cNvPr>
            <p:cNvSpPr/>
            <p:nvPr/>
          </p:nvSpPr>
          <p:spPr>
            <a:xfrm>
              <a:off x="5464837" y="5408629"/>
              <a:ext cx="148556" cy="60073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253999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43C70CF-F202-410F-908B-FE47804C1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Concept </a:t>
            </a:r>
            <a:r>
              <a:rPr lang="nl-BE" dirty="0" err="1"/>
              <a:t>enrichment</a:t>
            </a:r>
            <a:r>
              <a:rPr lang="nl-BE" dirty="0"/>
              <a:t>: EXAMPLE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153DB17-E3F7-4CE4-B2D9-D90409ECDD88}"/>
              </a:ext>
            </a:extLst>
          </p:cNvPr>
          <p:cNvSpPr txBox="1"/>
          <p:nvPr/>
        </p:nvSpPr>
        <p:spPr>
          <a:xfrm>
            <a:off x="469490" y="1725096"/>
            <a:ext cx="1098908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ARCHITECT </a:t>
            </a:r>
          </a:p>
          <a:p>
            <a:pPr marL="800100" lvl="1" indent="-285750">
              <a:buFont typeface="Wingdings" panose="05000000000000000000" pitchFamily="2" charset="2"/>
              <a:buChar char="v"/>
            </a:pPr>
            <a:r>
              <a:rPr lang="nl-BE" dirty="0" err="1"/>
              <a:t>creates</a:t>
            </a:r>
            <a:r>
              <a:rPr lang="nl-BE" dirty="0"/>
              <a:t> a </a:t>
            </a:r>
            <a:r>
              <a:rPr lang="nl-BE" i="1" dirty="0" err="1"/>
              <a:t>local</a:t>
            </a:r>
            <a:r>
              <a:rPr lang="nl-BE" i="1" dirty="0"/>
              <a:t> </a:t>
            </a:r>
            <a:r>
              <a:rPr lang="nl-BE" dirty="0"/>
              <a:t>concept</a:t>
            </a:r>
          </a:p>
          <a:p>
            <a:pPr marL="800100" lvl="1" indent="-285750">
              <a:buFont typeface="Wingdings" panose="05000000000000000000" pitchFamily="2" charset="2"/>
              <a:buChar char="v"/>
            </a:pPr>
            <a:r>
              <a:rPr lang="nl-BE" dirty="0" err="1"/>
              <a:t>Creates</a:t>
            </a:r>
            <a:r>
              <a:rPr lang="nl-BE" dirty="0"/>
              <a:t> a </a:t>
            </a:r>
            <a:r>
              <a:rPr lang="nl-BE" i="1" dirty="0" err="1"/>
              <a:t>semantic</a:t>
            </a:r>
            <a:r>
              <a:rPr lang="nl-BE" i="1" dirty="0"/>
              <a:t> </a:t>
            </a:r>
            <a:r>
              <a:rPr lang="nl-BE" dirty="0" err="1"/>
              <a:t>reference</a:t>
            </a:r>
            <a:r>
              <a:rPr lang="nl-BE" dirty="0"/>
              <a:t> </a:t>
            </a:r>
            <a:r>
              <a:rPr lang="nl-BE" dirty="0" err="1"/>
              <a:t>where</a:t>
            </a:r>
            <a:r>
              <a:rPr lang="nl-BE" dirty="0"/>
              <a:t> he </a:t>
            </a:r>
            <a:r>
              <a:rPr lang="nl-BE" dirty="0" err="1"/>
              <a:t>says</a:t>
            </a:r>
            <a:r>
              <a:rPr lang="nl-BE" dirty="0"/>
              <a:t> </a:t>
            </a:r>
            <a:r>
              <a:rPr lang="nl-BE" dirty="0" err="1"/>
              <a:t>this</a:t>
            </a:r>
            <a:r>
              <a:rPr lang="nl-BE" dirty="0"/>
              <a:t> is a </a:t>
            </a:r>
            <a:r>
              <a:rPr lang="nl-BE" dirty="0" err="1"/>
              <a:t>wall</a:t>
            </a:r>
            <a:endParaRPr lang="nl-BE" dirty="0"/>
          </a:p>
          <a:p>
            <a:pPr marL="800100" lvl="1" indent="-285750">
              <a:buFont typeface="Wingdings" panose="05000000000000000000" pitchFamily="2" charset="2"/>
              <a:buChar char="v"/>
            </a:pPr>
            <a:r>
              <a:rPr lang="nl-BE" dirty="0" err="1"/>
              <a:t>Creates</a:t>
            </a:r>
            <a:r>
              <a:rPr lang="nl-BE" dirty="0"/>
              <a:t> a </a:t>
            </a:r>
            <a:r>
              <a:rPr lang="nl-BE" i="1" dirty="0" err="1"/>
              <a:t>geometric</a:t>
            </a:r>
            <a:r>
              <a:rPr lang="nl-BE" i="1" dirty="0"/>
              <a:t> </a:t>
            </a:r>
            <a:r>
              <a:rPr lang="nl-BE" dirty="0" err="1"/>
              <a:t>reference</a:t>
            </a:r>
            <a:r>
              <a:rPr lang="nl-BE" dirty="0"/>
              <a:t> of </a:t>
            </a:r>
            <a:r>
              <a:rPr lang="nl-BE" dirty="0" err="1"/>
              <a:t>this</a:t>
            </a:r>
            <a:r>
              <a:rPr lang="nl-BE" dirty="0"/>
              <a:t> element </a:t>
            </a:r>
          </a:p>
          <a:p>
            <a:pPr marL="800100" lvl="1" indent="-285750">
              <a:buFont typeface="Wingdings" panose="05000000000000000000" pitchFamily="2" charset="2"/>
              <a:buChar char="v"/>
            </a:pPr>
            <a:endParaRPr lang="nl-BE" dirty="0"/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ENGINEER </a:t>
            </a:r>
          </a:p>
          <a:p>
            <a:pPr marL="800100" lvl="1" indent="-285750">
              <a:buFont typeface="Wingdings" panose="05000000000000000000" pitchFamily="2" charset="2"/>
              <a:buChar char="v"/>
            </a:pPr>
            <a:r>
              <a:rPr lang="nl-BE" dirty="0" err="1"/>
              <a:t>opens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geometric</a:t>
            </a:r>
            <a:r>
              <a:rPr lang="nl-BE" dirty="0"/>
              <a:t> </a:t>
            </a:r>
            <a:r>
              <a:rPr lang="nl-BE" dirty="0" err="1"/>
              <a:t>reference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architect in a Web Viewer</a:t>
            </a:r>
          </a:p>
          <a:p>
            <a:pPr marL="800100" lvl="1" indent="-285750">
              <a:buFont typeface="Wingdings" panose="05000000000000000000" pitchFamily="2" charset="2"/>
              <a:buChar char="v"/>
            </a:pPr>
            <a:r>
              <a:rPr lang="nl-BE" dirty="0" err="1"/>
              <a:t>uses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as a proxy to </a:t>
            </a:r>
            <a:r>
              <a:rPr lang="nl-BE" dirty="0" err="1"/>
              <a:t>create</a:t>
            </a:r>
            <a:r>
              <a:rPr lang="nl-BE" dirty="0"/>
              <a:t> a </a:t>
            </a:r>
            <a:r>
              <a:rPr lang="nl-BE" i="1" dirty="0" err="1"/>
              <a:t>local</a:t>
            </a:r>
            <a:r>
              <a:rPr lang="nl-BE" i="1" dirty="0"/>
              <a:t> alias </a:t>
            </a:r>
            <a:r>
              <a:rPr lang="nl-BE" dirty="0"/>
              <a:t>(</a:t>
            </a:r>
            <a:r>
              <a:rPr lang="nl-BE" dirty="0" err="1"/>
              <a:t>owl:sameAs</a:t>
            </a:r>
            <a:r>
              <a:rPr lang="nl-BE" dirty="0"/>
              <a:t>) of </a:t>
            </a:r>
            <a:r>
              <a:rPr lang="nl-BE" dirty="0" err="1"/>
              <a:t>the</a:t>
            </a:r>
            <a:r>
              <a:rPr lang="nl-BE" dirty="0"/>
              <a:t> concept in his </a:t>
            </a:r>
            <a:r>
              <a:rPr lang="nl-BE" dirty="0" err="1"/>
              <a:t>own</a:t>
            </a:r>
            <a:r>
              <a:rPr lang="nl-BE" dirty="0"/>
              <a:t> Reference </a:t>
            </a:r>
            <a:r>
              <a:rPr lang="nl-BE" dirty="0" err="1"/>
              <a:t>Registry</a:t>
            </a:r>
            <a:endParaRPr lang="nl-BE" dirty="0"/>
          </a:p>
          <a:p>
            <a:pPr marL="800100" lvl="1" indent="-285750">
              <a:buFont typeface="Wingdings" panose="05000000000000000000" pitchFamily="2" charset="2"/>
              <a:buChar char="v"/>
            </a:pPr>
            <a:r>
              <a:rPr lang="nl-BE" dirty="0" err="1"/>
              <a:t>creates</a:t>
            </a:r>
            <a:r>
              <a:rPr lang="nl-BE" dirty="0"/>
              <a:t> a </a:t>
            </a:r>
            <a:r>
              <a:rPr lang="nl-BE" i="1" dirty="0" err="1"/>
              <a:t>semantic</a:t>
            </a:r>
            <a:r>
              <a:rPr lang="nl-BE" dirty="0"/>
              <a:t> </a:t>
            </a:r>
            <a:r>
              <a:rPr lang="nl-BE" dirty="0" err="1"/>
              <a:t>reference</a:t>
            </a:r>
            <a:r>
              <a:rPr lang="nl-BE" dirty="0"/>
              <a:t> </a:t>
            </a:r>
            <a:r>
              <a:rPr lang="nl-BE" dirty="0" err="1"/>
              <a:t>where</a:t>
            </a:r>
            <a:r>
              <a:rPr lang="nl-BE" dirty="0"/>
              <a:t> he </a:t>
            </a:r>
            <a:r>
              <a:rPr lang="nl-BE" dirty="0" err="1"/>
              <a:t>indicates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element’s</a:t>
            </a:r>
            <a:r>
              <a:rPr lang="nl-BE" dirty="0"/>
              <a:t> </a:t>
            </a:r>
            <a:r>
              <a:rPr lang="nl-BE" dirty="0" err="1"/>
              <a:t>properties</a:t>
            </a:r>
            <a:r>
              <a:rPr lang="nl-BE" dirty="0"/>
              <a:t> (e.g. U-</a:t>
            </a:r>
            <a:r>
              <a:rPr lang="nl-BE" dirty="0" err="1"/>
              <a:t>value</a:t>
            </a:r>
            <a:r>
              <a:rPr lang="nl-BE" dirty="0"/>
              <a:t> 0,4 W/m²K)</a:t>
            </a:r>
            <a:endParaRPr lang="nl-BE" i="1" dirty="0"/>
          </a:p>
          <a:p>
            <a:pPr marL="800100" lvl="1" indent="-285750">
              <a:buFont typeface="Wingdings" panose="05000000000000000000" pitchFamily="2" charset="2"/>
              <a:buChar char="v"/>
            </a:pPr>
            <a:endParaRPr lang="nl-BE" i="1" dirty="0"/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i="1" dirty="0"/>
              <a:t>…</a:t>
            </a:r>
          </a:p>
          <a:p>
            <a:pPr marL="800100" lvl="1" indent="-285750">
              <a:buFont typeface="Wingdings" panose="05000000000000000000" pitchFamily="2" charset="2"/>
              <a:buChar char="v"/>
            </a:pPr>
            <a:endParaRPr lang="nl-BE" i="1" dirty="0"/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{</a:t>
            </a:r>
            <a:r>
              <a:rPr lang="nl-BE" i="1" dirty="0" err="1"/>
              <a:t>other</a:t>
            </a:r>
            <a:r>
              <a:rPr lang="nl-BE" i="1" dirty="0"/>
              <a:t> stakeholder}</a:t>
            </a:r>
          </a:p>
          <a:p>
            <a:pPr marL="800100" lvl="1" indent="-285750">
              <a:buFont typeface="Wingdings" panose="05000000000000000000" pitchFamily="2" charset="2"/>
              <a:buChar char="v"/>
            </a:pPr>
            <a:r>
              <a:rPr lang="nl-BE" dirty="0" err="1"/>
              <a:t>Uses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aggregation</a:t>
            </a:r>
            <a:r>
              <a:rPr lang="nl-BE" dirty="0"/>
              <a:t> of </a:t>
            </a:r>
            <a:r>
              <a:rPr lang="nl-BE" dirty="0" err="1"/>
              <a:t>earlier</a:t>
            </a:r>
            <a:r>
              <a:rPr lang="nl-BE" dirty="0"/>
              <a:t> </a:t>
            </a:r>
            <a:r>
              <a:rPr lang="nl-BE" dirty="0" err="1"/>
              <a:t>enrichments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performing</a:t>
            </a:r>
            <a:r>
              <a:rPr lang="nl-BE" dirty="0"/>
              <a:t> </a:t>
            </a:r>
            <a:r>
              <a:rPr lang="nl-BE" dirty="0" err="1"/>
              <a:t>own</a:t>
            </a:r>
            <a:r>
              <a:rPr lang="nl-BE" dirty="0"/>
              <a:t> </a:t>
            </a:r>
            <a:r>
              <a:rPr lang="nl-BE" dirty="0" err="1"/>
              <a:t>tasks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responsibilities</a:t>
            </a:r>
            <a:endParaRPr lang="nl-BE" dirty="0"/>
          </a:p>
          <a:p>
            <a:pPr marL="800100" lvl="1" indent="-285750">
              <a:buFont typeface="Wingdings" panose="05000000000000000000" pitchFamily="2" charset="2"/>
              <a:buChar char="v"/>
            </a:pPr>
            <a:endParaRPr lang="nl-BE" i="1" dirty="0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63997692-ABD9-4A81-8AB6-D100F20218F4}"/>
              </a:ext>
            </a:extLst>
          </p:cNvPr>
          <p:cNvSpPr/>
          <p:nvPr/>
        </p:nvSpPr>
        <p:spPr>
          <a:xfrm>
            <a:off x="259079" y="6472598"/>
            <a:ext cx="1979295" cy="211639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F258C50D-49E4-43C7-B8DB-CA4149F316BB}"/>
              </a:ext>
            </a:extLst>
          </p:cNvPr>
          <p:cNvSpPr/>
          <p:nvPr/>
        </p:nvSpPr>
        <p:spPr>
          <a:xfrm>
            <a:off x="243840" y="6445339"/>
            <a:ext cx="205420" cy="24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C9F54C8B-6853-49AD-A025-605F9FFA3618}"/>
              </a:ext>
            </a:extLst>
          </p:cNvPr>
          <p:cNvSpPr txBox="1"/>
          <p:nvPr/>
        </p:nvSpPr>
        <p:spPr>
          <a:xfrm>
            <a:off x="449260" y="6439873"/>
            <a:ext cx="1829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SUB-DOCUMENT LINKING</a:t>
            </a:r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65E53DED-BB57-49FF-AD09-7DF454F1C0A3}"/>
              </a:ext>
            </a:extLst>
          </p:cNvPr>
          <p:cNvGrpSpPr/>
          <p:nvPr/>
        </p:nvGrpSpPr>
        <p:grpSpPr>
          <a:xfrm>
            <a:off x="41874" y="6287466"/>
            <a:ext cx="505870" cy="497127"/>
            <a:chOff x="5133637" y="5047777"/>
            <a:chExt cx="646904" cy="635723"/>
          </a:xfrm>
        </p:grpSpPr>
        <p:pic>
          <p:nvPicPr>
            <p:cNvPr id="13" name="Graphic 12" descr="Document silhouet">
              <a:extLst>
                <a:ext uri="{FF2B5EF4-FFF2-40B4-BE49-F238E27FC236}">
                  <a16:creationId xmlns:a16="http://schemas.microsoft.com/office/drawing/2014/main" id="{F1DEEBC3-F4D8-4D42-966E-51865989F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33637" y="5047777"/>
              <a:ext cx="646904" cy="635723"/>
            </a:xfrm>
            <a:prstGeom prst="rect">
              <a:avLst/>
            </a:prstGeom>
          </p:spPr>
        </p:pic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187ED90-8E21-46D5-8286-C63D8E1300A1}"/>
                </a:ext>
              </a:extLst>
            </p:cNvPr>
            <p:cNvSpPr/>
            <p:nvPr/>
          </p:nvSpPr>
          <p:spPr>
            <a:xfrm>
              <a:off x="5307662" y="5305900"/>
              <a:ext cx="185881" cy="59738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6CA5F168-05CF-4F77-A475-FE0228D58FFF}"/>
                </a:ext>
              </a:extLst>
            </p:cNvPr>
            <p:cNvSpPr/>
            <p:nvPr/>
          </p:nvSpPr>
          <p:spPr>
            <a:xfrm>
              <a:off x="5464837" y="5408629"/>
              <a:ext cx="148556" cy="60073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004261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43C70CF-F202-410F-908B-FE47804C1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Concept </a:t>
            </a:r>
            <a:r>
              <a:rPr lang="nl-BE" dirty="0" err="1"/>
              <a:t>enrichment</a:t>
            </a:r>
            <a:r>
              <a:rPr lang="nl-BE" dirty="0"/>
              <a:t>: EXAMPLE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153DB17-E3F7-4CE4-B2D9-D90409ECDD88}"/>
              </a:ext>
            </a:extLst>
          </p:cNvPr>
          <p:cNvSpPr txBox="1"/>
          <p:nvPr/>
        </p:nvSpPr>
        <p:spPr>
          <a:xfrm>
            <a:off x="469490" y="1725252"/>
            <a:ext cx="122025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ARCHITECT </a:t>
            </a:r>
            <a:r>
              <a:rPr lang="nl-BE" dirty="0" err="1"/>
              <a:t>created</a:t>
            </a:r>
            <a:r>
              <a:rPr lang="nl-BE" dirty="0"/>
              <a:t> a </a:t>
            </a:r>
            <a:r>
              <a:rPr lang="nl-BE" i="1" dirty="0" err="1"/>
              <a:t>local</a:t>
            </a:r>
            <a:r>
              <a:rPr lang="nl-BE" i="1" dirty="0"/>
              <a:t> </a:t>
            </a:r>
            <a:r>
              <a:rPr lang="nl-BE" dirty="0"/>
              <a:t>concept		&lt;#concept1&gt;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endParaRPr lang="nl-BE" dirty="0"/>
          </a:p>
          <a:p>
            <a:pPr marL="857250" lvl="1" indent="-342900">
              <a:buAutoNum type="arabicParenR"/>
            </a:pPr>
            <a:r>
              <a:rPr lang="nl-BE" dirty="0" err="1"/>
              <a:t>With</a:t>
            </a:r>
            <a:r>
              <a:rPr lang="nl-BE" dirty="0"/>
              <a:t> a </a:t>
            </a:r>
            <a:r>
              <a:rPr lang="nl-BE" i="1" dirty="0" err="1"/>
              <a:t>semantic</a:t>
            </a:r>
            <a:r>
              <a:rPr lang="nl-BE" i="1" dirty="0"/>
              <a:t> </a:t>
            </a:r>
            <a:r>
              <a:rPr lang="nl-BE" i="1" dirty="0" err="1"/>
              <a:t>reference</a:t>
            </a:r>
            <a:r>
              <a:rPr lang="nl-BE" dirty="0"/>
              <a:t>: 	in dataset “/dataset1/”	  in </a:t>
            </a:r>
            <a:r>
              <a:rPr lang="nl-BE" dirty="0" err="1"/>
              <a:t>distribution</a:t>
            </a:r>
            <a:r>
              <a:rPr lang="nl-BE" dirty="0"/>
              <a:t> /dist1$.ttl	  &lt;#id1&gt; a </a:t>
            </a:r>
            <a:r>
              <a:rPr lang="nl-BE" dirty="0" err="1"/>
              <a:t>beo:Wall</a:t>
            </a:r>
            <a:r>
              <a:rPr lang="nl-BE" dirty="0"/>
              <a:t>			</a:t>
            </a:r>
          </a:p>
          <a:p>
            <a:pPr marL="857250" lvl="1" indent="-342900">
              <a:buAutoNum type="arabicParenR"/>
            </a:pPr>
            <a:r>
              <a:rPr lang="nl-BE" dirty="0" err="1"/>
              <a:t>With</a:t>
            </a:r>
            <a:r>
              <a:rPr lang="nl-BE" dirty="0"/>
              <a:t> a </a:t>
            </a:r>
            <a:r>
              <a:rPr lang="nl-BE" i="1" dirty="0" err="1"/>
              <a:t>geometric</a:t>
            </a:r>
            <a:r>
              <a:rPr lang="nl-BE" dirty="0"/>
              <a:t> </a:t>
            </a:r>
            <a:r>
              <a:rPr lang="nl-BE" dirty="0" err="1"/>
              <a:t>reference</a:t>
            </a:r>
            <a:r>
              <a:rPr lang="nl-BE" dirty="0"/>
              <a:t>:	in dataset “/dataset2/”	  in </a:t>
            </a:r>
            <a:r>
              <a:rPr lang="nl-BE" dirty="0" err="1"/>
              <a:t>distribution</a:t>
            </a:r>
            <a:r>
              <a:rPr lang="nl-BE" dirty="0"/>
              <a:t> /dist2$.gltf 	  “20dnvrgv16xurcdlsz1qi3”</a:t>
            </a:r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3358FF77-0AF9-4682-9783-B07AFA9447CF}"/>
              </a:ext>
            </a:extLst>
          </p:cNvPr>
          <p:cNvSpPr/>
          <p:nvPr/>
        </p:nvSpPr>
        <p:spPr>
          <a:xfrm>
            <a:off x="2089785" y="4427220"/>
            <a:ext cx="1085850" cy="381000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#concept1</a:t>
            </a:r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7665EE77-C045-40EA-B72A-3166E0F76B42}"/>
              </a:ext>
            </a:extLst>
          </p:cNvPr>
          <p:cNvSpPr/>
          <p:nvPr/>
        </p:nvSpPr>
        <p:spPr>
          <a:xfrm>
            <a:off x="4471035" y="4046220"/>
            <a:ext cx="1085850" cy="381000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#ref1</a:t>
            </a:r>
          </a:p>
        </p:txBody>
      </p:sp>
      <p:sp>
        <p:nvSpPr>
          <p:cNvPr id="10" name="Rechthoek: afgeronde hoeken 9">
            <a:extLst>
              <a:ext uri="{FF2B5EF4-FFF2-40B4-BE49-F238E27FC236}">
                <a16:creationId xmlns:a16="http://schemas.microsoft.com/office/drawing/2014/main" id="{AA07A8B8-823D-4545-97B4-8C5A6C07168E}"/>
              </a:ext>
            </a:extLst>
          </p:cNvPr>
          <p:cNvSpPr/>
          <p:nvPr/>
        </p:nvSpPr>
        <p:spPr>
          <a:xfrm>
            <a:off x="4471035" y="4836795"/>
            <a:ext cx="1085850" cy="381000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#ref2</a:t>
            </a:r>
          </a:p>
        </p:txBody>
      </p:sp>
      <p:cxnSp>
        <p:nvCxnSpPr>
          <p:cNvPr id="12" name="Verbindingslijn: gebogen 11">
            <a:extLst>
              <a:ext uri="{FF2B5EF4-FFF2-40B4-BE49-F238E27FC236}">
                <a16:creationId xmlns:a16="http://schemas.microsoft.com/office/drawing/2014/main" id="{2A1B4959-17F8-4C95-9274-B78FC368D9A6}"/>
              </a:ext>
            </a:extLst>
          </p:cNvPr>
          <p:cNvCxnSpPr>
            <a:stCxn id="8" idx="0"/>
            <a:endCxn id="9" idx="1"/>
          </p:cNvCxnSpPr>
          <p:nvPr/>
        </p:nvCxnSpPr>
        <p:spPr>
          <a:xfrm rot="5400000" flipH="1" flipV="1">
            <a:off x="3456622" y="3412808"/>
            <a:ext cx="190500" cy="1838325"/>
          </a:xfrm>
          <a:prstGeom prst="bentConnector2">
            <a:avLst/>
          </a:prstGeom>
          <a:ln w="19050">
            <a:solidFill>
              <a:srgbClr val="041E4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Verbindingslijn: gebogen 13">
            <a:extLst>
              <a:ext uri="{FF2B5EF4-FFF2-40B4-BE49-F238E27FC236}">
                <a16:creationId xmlns:a16="http://schemas.microsoft.com/office/drawing/2014/main" id="{512A80B2-55CF-4D69-9675-C3FC4302FDC8}"/>
              </a:ext>
            </a:extLst>
          </p:cNvPr>
          <p:cNvCxnSpPr>
            <a:stCxn id="8" idx="2"/>
            <a:endCxn id="10" idx="1"/>
          </p:cNvCxnSpPr>
          <p:nvPr/>
        </p:nvCxnSpPr>
        <p:spPr>
          <a:xfrm rot="16200000" flipH="1">
            <a:off x="3442335" y="3998594"/>
            <a:ext cx="219075" cy="1838325"/>
          </a:xfrm>
          <a:prstGeom prst="bentConnector2">
            <a:avLst/>
          </a:prstGeom>
          <a:ln w="19050">
            <a:solidFill>
              <a:srgbClr val="041E4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hoek: afgeronde hoeken 14">
            <a:extLst>
              <a:ext uri="{FF2B5EF4-FFF2-40B4-BE49-F238E27FC236}">
                <a16:creationId xmlns:a16="http://schemas.microsoft.com/office/drawing/2014/main" id="{9B090AC5-6CA0-4B12-9B07-9DCB2E4D8EB1}"/>
              </a:ext>
            </a:extLst>
          </p:cNvPr>
          <p:cNvSpPr/>
          <p:nvPr/>
        </p:nvSpPr>
        <p:spPr>
          <a:xfrm>
            <a:off x="4471035" y="3286641"/>
            <a:ext cx="1085850" cy="381000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/dataset1/</a:t>
            </a:r>
          </a:p>
        </p:txBody>
      </p: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9414AA90-9792-4ED1-BC54-B3DF48CA7C95}"/>
              </a:ext>
            </a:extLst>
          </p:cNvPr>
          <p:cNvCxnSpPr>
            <a:stCxn id="9" idx="0"/>
            <a:endCxn id="15" idx="2"/>
          </p:cNvCxnSpPr>
          <p:nvPr/>
        </p:nvCxnSpPr>
        <p:spPr>
          <a:xfrm flipV="1">
            <a:off x="5013960" y="3667641"/>
            <a:ext cx="0" cy="378579"/>
          </a:xfrm>
          <a:prstGeom prst="straightConnector1">
            <a:avLst/>
          </a:prstGeom>
          <a:ln w="19050">
            <a:solidFill>
              <a:srgbClr val="041E4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hoek: afgeronde hoeken 17">
            <a:extLst>
              <a:ext uri="{FF2B5EF4-FFF2-40B4-BE49-F238E27FC236}">
                <a16:creationId xmlns:a16="http://schemas.microsoft.com/office/drawing/2014/main" id="{BD379F0B-C90E-48A0-A3CE-21AC80F20728}"/>
              </a:ext>
            </a:extLst>
          </p:cNvPr>
          <p:cNvSpPr/>
          <p:nvPr/>
        </p:nvSpPr>
        <p:spPr>
          <a:xfrm>
            <a:off x="4471035" y="5582166"/>
            <a:ext cx="1085850" cy="381000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/dataset2/</a:t>
            </a:r>
          </a:p>
        </p:txBody>
      </p: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E188D97D-5098-4E23-B87D-5302750821E6}"/>
              </a:ext>
            </a:extLst>
          </p:cNvPr>
          <p:cNvCxnSpPr>
            <a:cxnSpLocks/>
            <a:stCxn id="10" idx="2"/>
            <a:endCxn id="18" idx="0"/>
          </p:cNvCxnSpPr>
          <p:nvPr/>
        </p:nvCxnSpPr>
        <p:spPr>
          <a:xfrm>
            <a:off x="5013960" y="5217795"/>
            <a:ext cx="0" cy="364371"/>
          </a:xfrm>
          <a:prstGeom prst="straightConnector1">
            <a:avLst/>
          </a:prstGeom>
          <a:ln w="19050">
            <a:solidFill>
              <a:srgbClr val="041E4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kstvak 22">
            <a:extLst>
              <a:ext uri="{FF2B5EF4-FFF2-40B4-BE49-F238E27FC236}">
                <a16:creationId xmlns:a16="http://schemas.microsoft.com/office/drawing/2014/main" id="{9AA6857D-AE9B-4F5F-A532-48F0EA4C1D04}"/>
              </a:ext>
            </a:extLst>
          </p:cNvPr>
          <p:cNvSpPr txBox="1"/>
          <p:nvPr/>
        </p:nvSpPr>
        <p:spPr>
          <a:xfrm>
            <a:off x="3589972" y="3725540"/>
            <a:ext cx="14239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sz="1100" i="1" dirty="0" err="1"/>
              <a:t>lbd:inDataset</a:t>
            </a:r>
            <a:endParaRPr lang="nl-BE" sz="1100" i="1" dirty="0"/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B14A24AD-C69F-45F3-9A1E-D74D6CC237A3}"/>
              </a:ext>
            </a:extLst>
          </p:cNvPr>
          <p:cNvSpPr txBox="1"/>
          <p:nvPr/>
        </p:nvSpPr>
        <p:spPr>
          <a:xfrm>
            <a:off x="3589972" y="5248205"/>
            <a:ext cx="14239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sz="1100" i="1" dirty="0" err="1"/>
              <a:t>lbd:inDataset</a:t>
            </a:r>
            <a:endParaRPr lang="nl-BE" sz="1100" i="1" dirty="0"/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2518DC6C-1FAD-4443-9A9B-88A5B3878DAF}"/>
              </a:ext>
            </a:extLst>
          </p:cNvPr>
          <p:cNvSpPr txBox="1"/>
          <p:nvPr/>
        </p:nvSpPr>
        <p:spPr>
          <a:xfrm>
            <a:off x="2863689" y="3990514"/>
            <a:ext cx="14239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100" i="1" dirty="0" err="1"/>
              <a:t>lbd:hasReference</a:t>
            </a:r>
            <a:endParaRPr lang="nl-BE" sz="1100" i="1" dirty="0"/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54539EFC-9209-44F2-8385-32CC39F012A5}"/>
              </a:ext>
            </a:extLst>
          </p:cNvPr>
          <p:cNvSpPr txBox="1"/>
          <p:nvPr/>
        </p:nvSpPr>
        <p:spPr>
          <a:xfrm>
            <a:off x="2863689" y="4809743"/>
            <a:ext cx="14239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100" i="1" dirty="0" err="1"/>
              <a:t>lbd:hasReference</a:t>
            </a:r>
            <a:endParaRPr lang="nl-BE" sz="1100" i="1" dirty="0"/>
          </a:p>
        </p:txBody>
      </p:sp>
      <p:sp>
        <p:nvSpPr>
          <p:cNvPr id="29" name="Rechthoek: afgeronde hoeken 28">
            <a:extLst>
              <a:ext uri="{FF2B5EF4-FFF2-40B4-BE49-F238E27FC236}">
                <a16:creationId xmlns:a16="http://schemas.microsoft.com/office/drawing/2014/main" id="{2B5CC753-CD09-4806-979E-20975161FC60}"/>
              </a:ext>
            </a:extLst>
          </p:cNvPr>
          <p:cNvSpPr/>
          <p:nvPr/>
        </p:nvSpPr>
        <p:spPr>
          <a:xfrm>
            <a:off x="6966590" y="4046220"/>
            <a:ext cx="1190625" cy="381000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#identifier1</a:t>
            </a:r>
          </a:p>
        </p:txBody>
      </p:sp>
      <p:sp>
        <p:nvSpPr>
          <p:cNvPr id="30" name="Rechthoek: afgeronde hoeken 29">
            <a:extLst>
              <a:ext uri="{FF2B5EF4-FFF2-40B4-BE49-F238E27FC236}">
                <a16:creationId xmlns:a16="http://schemas.microsoft.com/office/drawing/2014/main" id="{C17E741F-D0B5-4F86-B511-9EE27C8788B3}"/>
              </a:ext>
            </a:extLst>
          </p:cNvPr>
          <p:cNvSpPr/>
          <p:nvPr/>
        </p:nvSpPr>
        <p:spPr>
          <a:xfrm>
            <a:off x="6966590" y="4836795"/>
            <a:ext cx="1190625" cy="381000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#identifier2</a:t>
            </a:r>
          </a:p>
        </p:txBody>
      </p:sp>
      <p:sp>
        <p:nvSpPr>
          <p:cNvPr id="31" name="Rechthoek: afgeronde hoeken 30">
            <a:extLst>
              <a:ext uri="{FF2B5EF4-FFF2-40B4-BE49-F238E27FC236}">
                <a16:creationId xmlns:a16="http://schemas.microsoft.com/office/drawing/2014/main" id="{5C556296-ED6C-4233-8F4A-4F6E8968893C}"/>
              </a:ext>
            </a:extLst>
          </p:cNvPr>
          <p:cNvSpPr/>
          <p:nvPr/>
        </p:nvSpPr>
        <p:spPr>
          <a:xfrm>
            <a:off x="9566920" y="4058260"/>
            <a:ext cx="1190625" cy="381000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dist1#id1</a:t>
            </a:r>
          </a:p>
        </p:txBody>
      </p:sp>
      <p:sp>
        <p:nvSpPr>
          <p:cNvPr id="32" name="Rechthoek: afgeronde hoeken 31">
            <a:extLst>
              <a:ext uri="{FF2B5EF4-FFF2-40B4-BE49-F238E27FC236}">
                <a16:creationId xmlns:a16="http://schemas.microsoft.com/office/drawing/2014/main" id="{C1A1A9FA-B517-4FDB-9547-690974B826AF}"/>
              </a:ext>
            </a:extLst>
          </p:cNvPr>
          <p:cNvSpPr/>
          <p:nvPr/>
        </p:nvSpPr>
        <p:spPr>
          <a:xfrm>
            <a:off x="9566920" y="4836794"/>
            <a:ext cx="1190625" cy="381000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“20dnv…”</a:t>
            </a:r>
          </a:p>
        </p:txBody>
      </p:sp>
      <p:sp>
        <p:nvSpPr>
          <p:cNvPr id="33" name="Rechthoek: afgeronde hoeken 32">
            <a:extLst>
              <a:ext uri="{FF2B5EF4-FFF2-40B4-BE49-F238E27FC236}">
                <a16:creationId xmlns:a16="http://schemas.microsoft.com/office/drawing/2014/main" id="{063F1680-C9F4-440A-95DF-D7A0CF3C8602}"/>
              </a:ext>
            </a:extLst>
          </p:cNvPr>
          <p:cNvSpPr/>
          <p:nvPr/>
        </p:nvSpPr>
        <p:spPr>
          <a:xfrm>
            <a:off x="7033266" y="5573226"/>
            <a:ext cx="1085850" cy="381000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/dist2.gltf</a:t>
            </a:r>
          </a:p>
        </p:txBody>
      </p:sp>
      <p:cxnSp>
        <p:nvCxnSpPr>
          <p:cNvPr id="34" name="Rechte verbindingslijn met pijl 33">
            <a:extLst>
              <a:ext uri="{FF2B5EF4-FFF2-40B4-BE49-F238E27FC236}">
                <a16:creationId xmlns:a16="http://schemas.microsoft.com/office/drawing/2014/main" id="{C1CD6793-CC51-4784-8BE9-BBCD9D44CE3C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7576191" y="5208855"/>
            <a:ext cx="0" cy="364371"/>
          </a:xfrm>
          <a:prstGeom prst="straightConnector1">
            <a:avLst/>
          </a:prstGeom>
          <a:ln w="19050">
            <a:solidFill>
              <a:srgbClr val="041E4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vak 34">
            <a:extLst>
              <a:ext uri="{FF2B5EF4-FFF2-40B4-BE49-F238E27FC236}">
                <a16:creationId xmlns:a16="http://schemas.microsoft.com/office/drawing/2014/main" id="{39FC5FEF-358E-4094-B93A-D4F8C731FCC7}"/>
              </a:ext>
            </a:extLst>
          </p:cNvPr>
          <p:cNvSpPr txBox="1"/>
          <p:nvPr/>
        </p:nvSpPr>
        <p:spPr>
          <a:xfrm>
            <a:off x="6152203" y="5254505"/>
            <a:ext cx="14239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sz="1100" i="1" dirty="0" err="1"/>
              <a:t>lbd:inDistribution</a:t>
            </a:r>
            <a:endParaRPr lang="nl-BE" sz="1100" i="1" dirty="0"/>
          </a:p>
        </p:txBody>
      </p: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F7A5892D-D4D3-4410-A2AD-FEBE9404D7AB}"/>
              </a:ext>
            </a:extLst>
          </p:cNvPr>
          <p:cNvCxnSpPr>
            <a:cxnSpLocks/>
            <a:stCxn id="10" idx="3"/>
            <a:endCxn id="30" idx="1"/>
          </p:cNvCxnSpPr>
          <p:nvPr/>
        </p:nvCxnSpPr>
        <p:spPr>
          <a:xfrm>
            <a:off x="5556885" y="5027295"/>
            <a:ext cx="1409705" cy="0"/>
          </a:xfrm>
          <a:prstGeom prst="straightConnector1">
            <a:avLst/>
          </a:prstGeom>
          <a:ln w="19050">
            <a:solidFill>
              <a:srgbClr val="041E4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kstvak 39">
            <a:extLst>
              <a:ext uri="{FF2B5EF4-FFF2-40B4-BE49-F238E27FC236}">
                <a16:creationId xmlns:a16="http://schemas.microsoft.com/office/drawing/2014/main" id="{0D75732E-F4E6-453B-A3FA-F4CAE623078D}"/>
              </a:ext>
            </a:extLst>
          </p:cNvPr>
          <p:cNvSpPr txBox="1"/>
          <p:nvPr/>
        </p:nvSpPr>
        <p:spPr>
          <a:xfrm>
            <a:off x="5399724" y="4788163"/>
            <a:ext cx="14239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sz="1100" i="1" dirty="0" err="1"/>
              <a:t>lbd:hasIdentifier</a:t>
            </a:r>
            <a:endParaRPr lang="nl-BE" sz="1100" i="1" dirty="0"/>
          </a:p>
        </p:txBody>
      </p:sp>
      <p:cxnSp>
        <p:nvCxnSpPr>
          <p:cNvPr id="41" name="Rechte verbindingslijn met pijl 40">
            <a:extLst>
              <a:ext uri="{FF2B5EF4-FFF2-40B4-BE49-F238E27FC236}">
                <a16:creationId xmlns:a16="http://schemas.microsoft.com/office/drawing/2014/main" id="{7530D205-907C-4EA1-B9AC-8ADDDF6B1A3D}"/>
              </a:ext>
            </a:extLst>
          </p:cNvPr>
          <p:cNvCxnSpPr>
            <a:cxnSpLocks/>
            <a:stCxn id="9" idx="3"/>
            <a:endCxn id="29" idx="1"/>
          </p:cNvCxnSpPr>
          <p:nvPr/>
        </p:nvCxnSpPr>
        <p:spPr>
          <a:xfrm>
            <a:off x="5556885" y="4236720"/>
            <a:ext cx="1409705" cy="0"/>
          </a:xfrm>
          <a:prstGeom prst="straightConnector1">
            <a:avLst/>
          </a:prstGeom>
          <a:ln w="19050">
            <a:solidFill>
              <a:srgbClr val="041E4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kstvak 41">
            <a:extLst>
              <a:ext uri="{FF2B5EF4-FFF2-40B4-BE49-F238E27FC236}">
                <a16:creationId xmlns:a16="http://schemas.microsoft.com/office/drawing/2014/main" id="{ADC6BA78-EA61-4FA6-9590-E9758846E64A}"/>
              </a:ext>
            </a:extLst>
          </p:cNvPr>
          <p:cNvSpPr txBox="1"/>
          <p:nvPr/>
        </p:nvSpPr>
        <p:spPr>
          <a:xfrm>
            <a:off x="5399724" y="3987150"/>
            <a:ext cx="14239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sz="1100" i="1" dirty="0" err="1"/>
              <a:t>lbd:hasIdentifier</a:t>
            </a:r>
            <a:endParaRPr lang="nl-BE" sz="1100" i="1" dirty="0"/>
          </a:p>
        </p:txBody>
      </p:sp>
      <p:sp>
        <p:nvSpPr>
          <p:cNvPr id="45" name="Rechthoek: afgeronde hoeken 44">
            <a:extLst>
              <a:ext uri="{FF2B5EF4-FFF2-40B4-BE49-F238E27FC236}">
                <a16:creationId xmlns:a16="http://schemas.microsoft.com/office/drawing/2014/main" id="{65F22877-F688-4A3D-81E5-EEDC4378C488}"/>
              </a:ext>
            </a:extLst>
          </p:cNvPr>
          <p:cNvSpPr/>
          <p:nvPr/>
        </p:nvSpPr>
        <p:spPr>
          <a:xfrm>
            <a:off x="7018496" y="3297005"/>
            <a:ext cx="1085850" cy="381000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/dist2.gltf</a:t>
            </a:r>
          </a:p>
        </p:txBody>
      </p:sp>
      <p:cxnSp>
        <p:nvCxnSpPr>
          <p:cNvPr id="46" name="Rechte verbindingslijn met pijl 45">
            <a:extLst>
              <a:ext uri="{FF2B5EF4-FFF2-40B4-BE49-F238E27FC236}">
                <a16:creationId xmlns:a16="http://schemas.microsoft.com/office/drawing/2014/main" id="{711E87D7-BA2A-4B13-8C8C-3D13036BAC05}"/>
              </a:ext>
            </a:extLst>
          </p:cNvPr>
          <p:cNvCxnSpPr>
            <a:cxnSpLocks/>
            <a:stCxn id="29" idx="0"/>
            <a:endCxn id="45" idx="2"/>
          </p:cNvCxnSpPr>
          <p:nvPr/>
        </p:nvCxnSpPr>
        <p:spPr>
          <a:xfrm flipH="1" flipV="1">
            <a:off x="7561421" y="3678005"/>
            <a:ext cx="482" cy="368215"/>
          </a:xfrm>
          <a:prstGeom prst="straightConnector1">
            <a:avLst/>
          </a:prstGeom>
          <a:ln w="19050">
            <a:solidFill>
              <a:srgbClr val="041E4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vak 46">
            <a:extLst>
              <a:ext uri="{FF2B5EF4-FFF2-40B4-BE49-F238E27FC236}">
                <a16:creationId xmlns:a16="http://schemas.microsoft.com/office/drawing/2014/main" id="{7D30521E-0281-455D-816F-8BDEE908A33E}"/>
              </a:ext>
            </a:extLst>
          </p:cNvPr>
          <p:cNvSpPr txBox="1"/>
          <p:nvPr/>
        </p:nvSpPr>
        <p:spPr>
          <a:xfrm>
            <a:off x="6183157" y="3749806"/>
            <a:ext cx="14239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sz="1100" i="1" dirty="0" err="1"/>
              <a:t>lbd:inDistribution</a:t>
            </a:r>
            <a:endParaRPr lang="nl-BE" sz="1100" i="1" dirty="0"/>
          </a:p>
        </p:txBody>
      </p:sp>
      <p:cxnSp>
        <p:nvCxnSpPr>
          <p:cNvPr id="51" name="Rechte verbindingslijn met pijl 50">
            <a:extLst>
              <a:ext uri="{FF2B5EF4-FFF2-40B4-BE49-F238E27FC236}">
                <a16:creationId xmlns:a16="http://schemas.microsoft.com/office/drawing/2014/main" id="{97386177-7F42-4010-B628-B2D60C88D791}"/>
              </a:ext>
            </a:extLst>
          </p:cNvPr>
          <p:cNvCxnSpPr>
            <a:cxnSpLocks/>
            <a:stCxn id="29" idx="3"/>
            <a:endCxn id="31" idx="1"/>
          </p:cNvCxnSpPr>
          <p:nvPr/>
        </p:nvCxnSpPr>
        <p:spPr>
          <a:xfrm>
            <a:off x="8157215" y="4236720"/>
            <a:ext cx="1409705" cy="12040"/>
          </a:xfrm>
          <a:prstGeom prst="straightConnector1">
            <a:avLst/>
          </a:prstGeom>
          <a:ln w="19050">
            <a:solidFill>
              <a:srgbClr val="041E4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kstvak 51">
            <a:extLst>
              <a:ext uri="{FF2B5EF4-FFF2-40B4-BE49-F238E27FC236}">
                <a16:creationId xmlns:a16="http://schemas.microsoft.com/office/drawing/2014/main" id="{14F0311D-F220-4EFA-81C5-AD01AFBED0A8}"/>
              </a:ext>
            </a:extLst>
          </p:cNvPr>
          <p:cNvSpPr txBox="1"/>
          <p:nvPr/>
        </p:nvSpPr>
        <p:spPr>
          <a:xfrm>
            <a:off x="8267716" y="4004280"/>
            <a:ext cx="1123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sz="1100" i="1" dirty="0" err="1"/>
              <a:t>lbd:hasIdentifier</a:t>
            </a:r>
            <a:endParaRPr lang="nl-BE" sz="1100" i="1" dirty="0"/>
          </a:p>
        </p:txBody>
      </p:sp>
      <p:cxnSp>
        <p:nvCxnSpPr>
          <p:cNvPr id="56" name="Rechte verbindingslijn met pijl 55">
            <a:extLst>
              <a:ext uri="{FF2B5EF4-FFF2-40B4-BE49-F238E27FC236}">
                <a16:creationId xmlns:a16="http://schemas.microsoft.com/office/drawing/2014/main" id="{E93532E7-C52A-47B2-9E79-4BF5BEC75813}"/>
              </a:ext>
            </a:extLst>
          </p:cNvPr>
          <p:cNvCxnSpPr>
            <a:cxnSpLocks/>
          </p:cNvCxnSpPr>
          <p:nvPr/>
        </p:nvCxnSpPr>
        <p:spPr>
          <a:xfrm>
            <a:off x="8157215" y="5021274"/>
            <a:ext cx="1409705" cy="12040"/>
          </a:xfrm>
          <a:prstGeom prst="straightConnector1">
            <a:avLst/>
          </a:prstGeom>
          <a:ln w="19050">
            <a:solidFill>
              <a:srgbClr val="041E4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kstvak 56">
            <a:extLst>
              <a:ext uri="{FF2B5EF4-FFF2-40B4-BE49-F238E27FC236}">
                <a16:creationId xmlns:a16="http://schemas.microsoft.com/office/drawing/2014/main" id="{A2C9C26D-7248-4464-8FEC-F736DD63EB96}"/>
              </a:ext>
            </a:extLst>
          </p:cNvPr>
          <p:cNvSpPr txBox="1"/>
          <p:nvPr/>
        </p:nvSpPr>
        <p:spPr>
          <a:xfrm>
            <a:off x="8267716" y="4788834"/>
            <a:ext cx="1123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sz="1100" i="1" dirty="0" err="1"/>
              <a:t>lbd:hasIdentifier</a:t>
            </a:r>
            <a:endParaRPr lang="nl-BE" sz="1100" i="1" dirty="0"/>
          </a:p>
        </p:txBody>
      </p:sp>
      <p:pic>
        <p:nvPicPr>
          <p:cNvPr id="58" name="Afbeelding 57">
            <a:extLst>
              <a:ext uri="{FF2B5EF4-FFF2-40B4-BE49-F238E27FC236}">
                <a16:creationId xmlns:a16="http://schemas.microsoft.com/office/drawing/2014/main" id="{5660E96E-6A62-4F36-A114-302C636264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58" t="20787" r="1238" b="47830"/>
          <a:stretch/>
        </p:blipFill>
        <p:spPr>
          <a:xfrm>
            <a:off x="9878862" y="5231715"/>
            <a:ext cx="1757365" cy="981473"/>
          </a:xfrm>
          <a:prstGeom prst="rect">
            <a:avLst/>
          </a:prstGeom>
        </p:spPr>
      </p:pic>
      <p:sp>
        <p:nvSpPr>
          <p:cNvPr id="44" name="Rechthoek: afgeronde hoeken 43">
            <a:extLst>
              <a:ext uri="{FF2B5EF4-FFF2-40B4-BE49-F238E27FC236}">
                <a16:creationId xmlns:a16="http://schemas.microsoft.com/office/drawing/2014/main" id="{4660D1F6-41CE-4414-935D-3F87820848E8}"/>
              </a:ext>
            </a:extLst>
          </p:cNvPr>
          <p:cNvSpPr/>
          <p:nvPr/>
        </p:nvSpPr>
        <p:spPr>
          <a:xfrm>
            <a:off x="259079" y="6472598"/>
            <a:ext cx="1979295" cy="211639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8" name="Rechthoek 47">
            <a:extLst>
              <a:ext uri="{FF2B5EF4-FFF2-40B4-BE49-F238E27FC236}">
                <a16:creationId xmlns:a16="http://schemas.microsoft.com/office/drawing/2014/main" id="{7CB34B4E-E42A-4E4F-B5BC-AE87138E64DE}"/>
              </a:ext>
            </a:extLst>
          </p:cNvPr>
          <p:cNvSpPr/>
          <p:nvPr/>
        </p:nvSpPr>
        <p:spPr>
          <a:xfrm>
            <a:off x="243840" y="6445339"/>
            <a:ext cx="205420" cy="24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98B829ED-41F3-44C2-8AF8-77605F7D7100}"/>
              </a:ext>
            </a:extLst>
          </p:cNvPr>
          <p:cNvSpPr txBox="1"/>
          <p:nvPr/>
        </p:nvSpPr>
        <p:spPr>
          <a:xfrm>
            <a:off x="449260" y="6439873"/>
            <a:ext cx="1829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SUB-DOCUMENT LINKING</a:t>
            </a:r>
          </a:p>
        </p:txBody>
      </p:sp>
      <p:grpSp>
        <p:nvGrpSpPr>
          <p:cNvPr id="50" name="Groep 49">
            <a:extLst>
              <a:ext uri="{FF2B5EF4-FFF2-40B4-BE49-F238E27FC236}">
                <a16:creationId xmlns:a16="http://schemas.microsoft.com/office/drawing/2014/main" id="{92C74D97-EFE6-4BBA-B5F4-67C518D65BEA}"/>
              </a:ext>
            </a:extLst>
          </p:cNvPr>
          <p:cNvGrpSpPr/>
          <p:nvPr/>
        </p:nvGrpSpPr>
        <p:grpSpPr>
          <a:xfrm>
            <a:off x="41874" y="6287466"/>
            <a:ext cx="505870" cy="497127"/>
            <a:chOff x="5133637" y="5047777"/>
            <a:chExt cx="646904" cy="635723"/>
          </a:xfrm>
        </p:grpSpPr>
        <p:pic>
          <p:nvPicPr>
            <p:cNvPr id="53" name="Graphic 52" descr="Document silhouet">
              <a:extLst>
                <a:ext uri="{FF2B5EF4-FFF2-40B4-BE49-F238E27FC236}">
                  <a16:creationId xmlns:a16="http://schemas.microsoft.com/office/drawing/2014/main" id="{8581AB92-D572-4DE9-AF12-0EE941B63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33637" y="5047777"/>
              <a:ext cx="646904" cy="635723"/>
            </a:xfrm>
            <a:prstGeom prst="rect">
              <a:avLst/>
            </a:prstGeom>
          </p:spPr>
        </p:pic>
        <p:sp>
          <p:nvSpPr>
            <p:cNvPr id="54" name="Rechthoek 53">
              <a:extLst>
                <a:ext uri="{FF2B5EF4-FFF2-40B4-BE49-F238E27FC236}">
                  <a16:creationId xmlns:a16="http://schemas.microsoft.com/office/drawing/2014/main" id="{F71A32D7-0EE6-45DD-8E1E-44026AC4A0CB}"/>
                </a:ext>
              </a:extLst>
            </p:cNvPr>
            <p:cNvSpPr/>
            <p:nvPr/>
          </p:nvSpPr>
          <p:spPr>
            <a:xfrm>
              <a:off x="5307662" y="5305900"/>
              <a:ext cx="185881" cy="59738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55" name="Rechthoek 54">
              <a:extLst>
                <a:ext uri="{FF2B5EF4-FFF2-40B4-BE49-F238E27FC236}">
                  <a16:creationId xmlns:a16="http://schemas.microsoft.com/office/drawing/2014/main" id="{2691C577-6940-41FD-B07E-00BEAB6254B7}"/>
                </a:ext>
              </a:extLst>
            </p:cNvPr>
            <p:cNvSpPr/>
            <p:nvPr/>
          </p:nvSpPr>
          <p:spPr>
            <a:xfrm>
              <a:off x="5464837" y="5408629"/>
              <a:ext cx="148556" cy="60073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43" name="Tekstvak 42">
            <a:extLst>
              <a:ext uri="{FF2B5EF4-FFF2-40B4-BE49-F238E27FC236}">
                <a16:creationId xmlns:a16="http://schemas.microsoft.com/office/drawing/2014/main" id="{65B25B2F-F2D0-4143-ABC3-B8B085D19A01}"/>
              </a:ext>
            </a:extLst>
          </p:cNvPr>
          <p:cNvSpPr txBox="1"/>
          <p:nvPr/>
        </p:nvSpPr>
        <p:spPr>
          <a:xfrm>
            <a:off x="833022" y="4148583"/>
            <a:ext cx="18595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050" dirty="0" err="1"/>
              <a:t>Architect’s</a:t>
            </a:r>
            <a:r>
              <a:rPr lang="nl-BE" sz="1050" dirty="0"/>
              <a:t> </a:t>
            </a:r>
            <a:r>
              <a:rPr lang="nl-BE" sz="1050" dirty="0" err="1"/>
              <a:t>reference</a:t>
            </a:r>
            <a:r>
              <a:rPr lang="nl-BE" sz="1050" dirty="0"/>
              <a:t> </a:t>
            </a:r>
            <a:r>
              <a:rPr lang="nl-BE" sz="1050" dirty="0" err="1"/>
              <a:t>registry</a:t>
            </a:r>
            <a:endParaRPr lang="nl-BE" sz="1050" dirty="0"/>
          </a:p>
        </p:txBody>
      </p:sp>
    </p:spTree>
    <p:extLst>
      <p:ext uri="{BB962C8B-B14F-4D97-AF65-F5344CB8AC3E}">
        <p14:creationId xmlns:p14="http://schemas.microsoft.com/office/powerpoint/2010/main" val="1324448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43C70CF-F202-410F-908B-FE47804C1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Concept </a:t>
            </a:r>
            <a:r>
              <a:rPr lang="nl-BE" dirty="0" err="1"/>
              <a:t>enrichment</a:t>
            </a:r>
            <a:r>
              <a:rPr lang="nl-BE" dirty="0"/>
              <a:t>: EXAMPLE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153DB17-E3F7-4CE4-B2D9-D90409ECDD88}"/>
              </a:ext>
            </a:extLst>
          </p:cNvPr>
          <p:cNvSpPr txBox="1"/>
          <p:nvPr/>
        </p:nvSpPr>
        <p:spPr>
          <a:xfrm>
            <a:off x="469490" y="1725096"/>
            <a:ext cx="1098908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ENGINEER </a:t>
            </a:r>
          </a:p>
          <a:p>
            <a:pPr marL="800100" lvl="1" indent="-285750">
              <a:buFont typeface="Wingdings" panose="05000000000000000000" pitchFamily="2" charset="2"/>
              <a:buChar char="v"/>
            </a:pPr>
            <a:r>
              <a:rPr lang="nl-BE" dirty="0" err="1"/>
              <a:t>opens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geometric</a:t>
            </a:r>
            <a:r>
              <a:rPr lang="nl-BE" dirty="0"/>
              <a:t> </a:t>
            </a:r>
            <a:r>
              <a:rPr lang="nl-BE" dirty="0" err="1"/>
              <a:t>reference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architect (e.g. in a Web Viewer)</a:t>
            </a:r>
          </a:p>
          <a:p>
            <a:pPr marL="800100" lvl="1" indent="-285750">
              <a:buFont typeface="Wingdings" panose="05000000000000000000" pitchFamily="2" charset="2"/>
              <a:buChar char="v"/>
            </a:pPr>
            <a:r>
              <a:rPr lang="nl-BE" dirty="0" err="1"/>
              <a:t>uses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as a proxy to </a:t>
            </a:r>
            <a:r>
              <a:rPr lang="nl-BE" dirty="0" err="1"/>
              <a:t>derive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abstract concept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architect’s</a:t>
            </a:r>
            <a:r>
              <a:rPr lang="nl-BE" dirty="0"/>
              <a:t> Reference </a:t>
            </a:r>
            <a:r>
              <a:rPr lang="nl-BE" dirty="0" err="1"/>
              <a:t>Registry</a:t>
            </a:r>
            <a:endParaRPr lang="nl-BE" dirty="0"/>
          </a:p>
          <a:p>
            <a:pPr marL="800100" lvl="1" indent="-285750">
              <a:buFont typeface="Wingdings" panose="05000000000000000000" pitchFamily="2" charset="2"/>
              <a:buChar char="v"/>
            </a:pPr>
            <a:r>
              <a:rPr lang="nl-BE" dirty="0" err="1"/>
              <a:t>creates</a:t>
            </a:r>
            <a:r>
              <a:rPr lang="nl-BE" dirty="0"/>
              <a:t> a </a:t>
            </a:r>
            <a:r>
              <a:rPr lang="nl-BE" i="1" dirty="0" err="1"/>
              <a:t>local</a:t>
            </a:r>
            <a:r>
              <a:rPr lang="nl-BE" i="1" dirty="0"/>
              <a:t> alias </a:t>
            </a:r>
            <a:r>
              <a:rPr lang="nl-BE" dirty="0"/>
              <a:t>(</a:t>
            </a:r>
            <a:r>
              <a:rPr lang="nl-BE" dirty="0" err="1"/>
              <a:t>owl:sameAs</a:t>
            </a:r>
            <a:r>
              <a:rPr lang="nl-BE" dirty="0"/>
              <a:t>) of </a:t>
            </a:r>
            <a:r>
              <a:rPr lang="nl-BE" dirty="0" err="1"/>
              <a:t>the</a:t>
            </a:r>
            <a:r>
              <a:rPr lang="nl-BE" dirty="0"/>
              <a:t> concept in his </a:t>
            </a:r>
            <a:r>
              <a:rPr lang="nl-BE" dirty="0" err="1"/>
              <a:t>own</a:t>
            </a:r>
            <a:r>
              <a:rPr lang="nl-BE" dirty="0"/>
              <a:t> Reference </a:t>
            </a:r>
            <a:r>
              <a:rPr lang="nl-BE" dirty="0" err="1"/>
              <a:t>Registry</a:t>
            </a:r>
            <a:endParaRPr lang="nl-BE" dirty="0"/>
          </a:p>
          <a:p>
            <a:pPr marL="800100" lvl="1" indent="-285750">
              <a:buFont typeface="Wingdings" panose="05000000000000000000" pitchFamily="2" charset="2"/>
              <a:buChar char="v"/>
            </a:pPr>
            <a:r>
              <a:rPr lang="nl-BE" dirty="0" err="1"/>
              <a:t>Informs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satellite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architect </a:t>
            </a:r>
            <a:r>
              <a:rPr lang="nl-BE" dirty="0" err="1"/>
              <a:t>an</a:t>
            </a:r>
            <a:r>
              <a:rPr lang="nl-BE" dirty="0"/>
              <a:t> alias was </a:t>
            </a:r>
            <a:r>
              <a:rPr lang="nl-BE" dirty="0" err="1"/>
              <a:t>created</a:t>
            </a:r>
            <a:r>
              <a:rPr lang="nl-BE" dirty="0"/>
              <a:t> (</a:t>
            </a:r>
            <a:r>
              <a:rPr lang="nl-BE" b="1" dirty="0" err="1"/>
              <a:t>backlinking</a:t>
            </a:r>
            <a:r>
              <a:rPr lang="nl-BE" dirty="0"/>
              <a:t>)</a:t>
            </a:r>
          </a:p>
          <a:p>
            <a:pPr marL="800100" lvl="1" indent="-285750">
              <a:buFont typeface="Wingdings" panose="05000000000000000000" pitchFamily="2" charset="2"/>
              <a:buChar char="v"/>
            </a:pPr>
            <a:r>
              <a:rPr lang="nl-BE" dirty="0" err="1"/>
              <a:t>creates</a:t>
            </a:r>
            <a:r>
              <a:rPr lang="nl-BE" dirty="0"/>
              <a:t> a </a:t>
            </a:r>
            <a:r>
              <a:rPr lang="nl-BE" i="1" dirty="0" err="1"/>
              <a:t>semantic</a:t>
            </a:r>
            <a:r>
              <a:rPr lang="nl-BE" dirty="0"/>
              <a:t> </a:t>
            </a:r>
            <a:r>
              <a:rPr lang="nl-BE" dirty="0" err="1"/>
              <a:t>reference</a:t>
            </a:r>
            <a:r>
              <a:rPr lang="nl-BE" dirty="0"/>
              <a:t> </a:t>
            </a:r>
            <a:r>
              <a:rPr lang="nl-BE" dirty="0" err="1"/>
              <a:t>where</a:t>
            </a:r>
            <a:r>
              <a:rPr lang="nl-BE" dirty="0"/>
              <a:t> he </a:t>
            </a:r>
            <a:r>
              <a:rPr lang="nl-BE" dirty="0" err="1"/>
              <a:t>indicates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element’s</a:t>
            </a:r>
            <a:r>
              <a:rPr lang="nl-BE" dirty="0"/>
              <a:t> </a:t>
            </a:r>
            <a:r>
              <a:rPr lang="nl-BE" dirty="0" err="1"/>
              <a:t>properties</a:t>
            </a:r>
            <a:r>
              <a:rPr lang="nl-BE" dirty="0"/>
              <a:t> (e.g. U-</a:t>
            </a:r>
            <a:r>
              <a:rPr lang="nl-BE" dirty="0" err="1"/>
              <a:t>value</a:t>
            </a:r>
            <a:r>
              <a:rPr lang="nl-BE" dirty="0"/>
              <a:t> 0,4 W/m²K)</a:t>
            </a:r>
            <a:endParaRPr lang="nl-BE" i="1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154F1FA-B2C6-48D1-AE66-6AAB0C275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58" t="20787" r="16089" b="47830"/>
          <a:stretch/>
        </p:blipFill>
        <p:spPr>
          <a:xfrm>
            <a:off x="233970" y="4077076"/>
            <a:ext cx="1153301" cy="981473"/>
          </a:xfrm>
          <a:prstGeom prst="rect">
            <a:avLst/>
          </a:prstGeom>
        </p:spPr>
      </p:pic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1959DBDA-FCFF-48F3-9CC8-A626C73ACECA}"/>
              </a:ext>
            </a:extLst>
          </p:cNvPr>
          <p:cNvSpPr/>
          <p:nvPr/>
        </p:nvSpPr>
        <p:spPr>
          <a:xfrm>
            <a:off x="1477814" y="4155956"/>
            <a:ext cx="1190625" cy="381000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“20dnv…”</a:t>
            </a:r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15883DA0-9687-4BD8-A841-4BDC6CE2E132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668439" y="4346456"/>
            <a:ext cx="1162052" cy="0"/>
          </a:xfrm>
          <a:prstGeom prst="straightConnector1">
            <a:avLst/>
          </a:prstGeom>
          <a:ln w="19050">
            <a:solidFill>
              <a:srgbClr val="041E4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vak 9">
            <a:extLst>
              <a:ext uri="{FF2B5EF4-FFF2-40B4-BE49-F238E27FC236}">
                <a16:creationId xmlns:a16="http://schemas.microsoft.com/office/drawing/2014/main" id="{8F32CAD9-DB8E-42A7-B7F9-C381A91DA571}"/>
              </a:ext>
            </a:extLst>
          </p:cNvPr>
          <p:cNvSpPr txBox="1"/>
          <p:nvPr/>
        </p:nvSpPr>
        <p:spPr>
          <a:xfrm>
            <a:off x="2707018" y="4087559"/>
            <a:ext cx="1123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100" dirty="0"/>
              <a:t>[…]</a:t>
            </a:r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A4E14224-F1D3-4D03-91E2-D22B2B1CDEB3}"/>
              </a:ext>
            </a:extLst>
          </p:cNvPr>
          <p:cNvSpPr/>
          <p:nvPr/>
        </p:nvSpPr>
        <p:spPr>
          <a:xfrm>
            <a:off x="3811201" y="4162068"/>
            <a:ext cx="1190625" cy="381000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#concept1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06FFC329-3493-4F24-909A-9853FB83A0FA}"/>
              </a:ext>
            </a:extLst>
          </p:cNvPr>
          <p:cNvSpPr txBox="1"/>
          <p:nvPr/>
        </p:nvSpPr>
        <p:spPr>
          <a:xfrm>
            <a:off x="3504927" y="3895929"/>
            <a:ext cx="18595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050" dirty="0" err="1"/>
              <a:t>Architect’s</a:t>
            </a:r>
            <a:r>
              <a:rPr lang="nl-BE" sz="1050" dirty="0"/>
              <a:t> </a:t>
            </a:r>
            <a:r>
              <a:rPr lang="nl-BE" sz="1050" dirty="0" err="1"/>
              <a:t>reference</a:t>
            </a:r>
            <a:r>
              <a:rPr lang="nl-BE" sz="1050" dirty="0"/>
              <a:t> </a:t>
            </a:r>
            <a:r>
              <a:rPr lang="nl-BE" sz="1050" dirty="0" err="1"/>
              <a:t>registry</a:t>
            </a:r>
            <a:endParaRPr lang="nl-BE" sz="1050" dirty="0"/>
          </a:p>
        </p:txBody>
      </p:sp>
      <p:sp>
        <p:nvSpPr>
          <p:cNvPr id="14" name="Rechthoek: afgeronde hoeken 13">
            <a:extLst>
              <a:ext uri="{FF2B5EF4-FFF2-40B4-BE49-F238E27FC236}">
                <a16:creationId xmlns:a16="http://schemas.microsoft.com/office/drawing/2014/main" id="{844E4631-F3DF-4AFE-808C-343F6ABFAE41}"/>
              </a:ext>
            </a:extLst>
          </p:cNvPr>
          <p:cNvSpPr/>
          <p:nvPr/>
        </p:nvSpPr>
        <p:spPr>
          <a:xfrm>
            <a:off x="6739900" y="4162068"/>
            <a:ext cx="1190625" cy="381000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#concept8</a:t>
            </a:r>
          </a:p>
        </p:txBody>
      </p: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6379675C-A8C8-4595-A57E-146CA1337DD5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5001826" y="4352568"/>
            <a:ext cx="1738074" cy="0"/>
          </a:xfrm>
          <a:prstGeom prst="straightConnector1">
            <a:avLst/>
          </a:prstGeom>
          <a:ln w="19050">
            <a:solidFill>
              <a:srgbClr val="041E42"/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vak 19">
            <a:extLst>
              <a:ext uri="{FF2B5EF4-FFF2-40B4-BE49-F238E27FC236}">
                <a16:creationId xmlns:a16="http://schemas.microsoft.com/office/drawing/2014/main" id="{C0EE7570-3592-45AA-9762-C1378D3A77FE}"/>
              </a:ext>
            </a:extLst>
          </p:cNvPr>
          <p:cNvSpPr txBox="1"/>
          <p:nvPr/>
        </p:nvSpPr>
        <p:spPr>
          <a:xfrm>
            <a:off x="5166194" y="4117346"/>
            <a:ext cx="14239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100" i="1" dirty="0" err="1"/>
              <a:t>owl:sameAs</a:t>
            </a:r>
            <a:endParaRPr lang="nl-BE" sz="1100" i="1" dirty="0"/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2F8E28DC-F858-49E2-8E2F-A48FCEDBC97B}"/>
              </a:ext>
            </a:extLst>
          </p:cNvPr>
          <p:cNvSpPr txBox="1"/>
          <p:nvPr/>
        </p:nvSpPr>
        <p:spPr>
          <a:xfrm>
            <a:off x="6227102" y="3895929"/>
            <a:ext cx="22162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050" dirty="0" err="1"/>
              <a:t>Engineer’s</a:t>
            </a:r>
            <a:r>
              <a:rPr lang="nl-BE" sz="1050" dirty="0"/>
              <a:t> </a:t>
            </a:r>
            <a:r>
              <a:rPr lang="nl-BE" sz="1050" dirty="0" err="1"/>
              <a:t>reference</a:t>
            </a:r>
            <a:r>
              <a:rPr lang="nl-BE" sz="1050" dirty="0"/>
              <a:t> </a:t>
            </a:r>
            <a:r>
              <a:rPr lang="nl-BE" sz="1050" dirty="0" err="1"/>
              <a:t>registry</a:t>
            </a:r>
            <a:endParaRPr lang="nl-BE" sz="1050" dirty="0"/>
          </a:p>
        </p:txBody>
      </p:sp>
      <p:sp>
        <p:nvSpPr>
          <p:cNvPr id="58" name="Rechthoek: afgeronde hoeken 57">
            <a:extLst>
              <a:ext uri="{FF2B5EF4-FFF2-40B4-BE49-F238E27FC236}">
                <a16:creationId xmlns:a16="http://schemas.microsoft.com/office/drawing/2014/main" id="{E4F0BA52-DD49-44B9-8724-0E4FFA5C57CA}"/>
              </a:ext>
            </a:extLst>
          </p:cNvPr>
          <p:cNvSpPr/>
          <p:nvPr/>
        </p:nvSpPr>
        <p:spPr>
          <a:xfrm>
            <a:off x="9191385" y="4158502"/>
            <a:ext cx="1190625" cy="381000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/dist5#id4</a:t>
            </a:r>
          </a:p>
        </p:txBody>
      </p:sp>
      <p:cxnSp>
        <p:nvCxnSpPr>
          <p:cNvPr id="59" name="Rechte verbindingslijn met pijl 58">
            <a:extLst>
              <a:ext uri="{FF2B5EF4-FFF2-40B4-BE49-F238E27FC236}">
                <a16:creationId xmlns:a16="http://schemas.microsoft.com/office/drawing/2014/main" id="{07FF3F94-8AFD-496A-BC41-C1F914A737DA}"/>
              </a:ext>
            </a:extLst>
          </p:cNvPr>
          <p:cNvCxnSpPr>
            <a:cxnSpLocks/>
            <a:stCxn id="14" idx="3"/>
            <a:endCxn id="58" idx="1"/>
          </p:cNvCxnSpPr>
          <p:nvPr/>
        </p:nvCxnSpPr>
        <p:spPr>
          <a:xfrm flipV="1">
            <a:off x="7930525" y="4349002"/>
            <a:ext cx="1260860" cy="3566"/>
          </a:xfrm>
          <a:prstGeom prst="straightConnector1">
            <a:avLst/>
          </a:prstGeom>
          <a:ln w="19050">
            <a:solidFill>
              <a:srgbClr val="041E4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kstvak 61">
            <a:extLst>
              <a:ext uri="{FF2B5EF4-FFF2-40B4-BE49-F238E27FC236}">
                <a16:creationId xmlns:a16="http://schemas.microsoft.com/office/drawing/2014/main" id="{92F696E4-EC16-4492-A4F9-FAF42A56B53A}"/>
              </a:ext>
            </a:extLst>
          </p:cNvPr>
          <p:cNvSpPr txBox="1"/>
          <p:nvPr/>
        </p:nvSpPr>
        <p:spPr>
          <a:xfrm>
            <a:off x="7999218" y="4117346"/>
            <a:ext cx="1123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100" dirty="0"/>
              <a:t>[…]</a:t>
            </a:r>
          </a:p>
        </p:txBody>
      </p:sp>
      <p:sp>
        <p:nvSpPr>
          <p:cNvPr id="63" name="Rechthoek: afgeronde hoeken 62">
            <a:extLst>
              <a:ext uri="{FF2B5EF4-FFF2-40B4-BE49-F238E27FC236}">
                <a16:creationId xmlns:a16="http://schemas.microsoft.com/office/drawing/2014/main" id="{9E99AB71-F7C4-44E0-8361-4D063AE3B93D}"/>
              </a:ext>
            </a:extLst>
          </p:cNvPr>
          <p:cNvSpPr/>
          <p:nvPr/>
        </p:nvSpPr>
        <p:spPr>
          <a:xfrm>
            <a:off x="8564152" y="4644976"/>
            <a:ext cx="2987768" cy="367792"/>
          </a:xfrm>
          <a:prstGeom prst="roundRect">
            <a:avLst>
              <a:gd name="adj" fmla="val 25557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4" name="Tekstvak 63">
            <a:extLst>
              <a:ext uri="{FF2B5EF4-FFF2-40B4-BE49-F238E27FC236}">
                <a16:creationId xmlns:a16="http://schemas.microsoft.com/office/drawing/2014/main" id="{BCB80FD6-F549-41DC-9F9D-A137F7B8022D}"/>
              </a:ext>
            </a:extLst>
          </p:cNvPr>
          <p:cNvSpPr txBox="1"/>
          <p:nvPr/>
        </p:nvSpPr>
        <p:spPr>
          <a:xfrm>
            <a:off x="8564153" y="4669793"/>
            <a:ext cx="2987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400" dirty="0"/>
              <a:t>&lt;#id4&gt;     </a:t>
            </a:r>
            <a:r>
              <a:rPr lang="nl-BE" sz="1400" i="1" dirty="0" err="1"/>
              <a:t>props:hasUValue</a:t>
            </a:r>
            <a:r>
              <a:rPr lang="nl-BE" sz="1400" i="1" dirty="0"/>
              <a:t> 	“0,4”	.</a:t>
            </a:r>
            <a:endParaRPr lang="nl-BE" sz="1400" dirty="0"/>
          </a:p>
        </p:txBody>
      </p:sp>
      <p:sp>
        <p:nvSpPr>
          <p:cNvPr id="66" name="Rechthoek: afgeronde hoeken 65">
            <a:extLst>
              <a:ext uri="{FF2B5EF4-FFF2-40B4-BE49-F238E27FC236}">
                <a16:creationId xmlns:a16="http://schemas.microsoft.com/office/drawing/2014/main" id="{D550E2B9-3411-445F-B476-F3517C398754}"/>
              </a:ext>
            </a:extLst>
          </p:cNvPr>
          <p:cNvSpPr/>
          <p:nvPr/>
        </p:nvSpPr>
        <p:spPr>
          <a:xfrm>
            <a:off x="3811201" y="4941716"/>
            <a:ext cx="1190625" cy="381000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dist1#id1</a:t>
            </a:r>
          </a:p>
        </p:txBody>
      </p:sp>
      <p:cxnSp>
        <p:nvCxnSpPr>
          <p:cNvPr id="67" name="Rechte verbindingslijn met pijl 66">
            <a:extLst>
              <a:ext uri="{FF2B5EF4-FFF2-40B4-BE49-F238E27FC236}">
                <a16:creationId xmlns:a16="http://schemas.microsoft.com/office/drawing/2014/main" id="{8B63AC4F-47DA-4772-ABB9-4FB084BB698B}"/>
              </a:ext>
            </a:extLst>
          </p:cNvPr>
          <p:cNvCxnSpPr>
            <a:cxnSpLocks/>
            <a:stCxn id="66" idx="0"/>
            <a:endCxn id="11" idx="2"/>
          </p:cNvCxnSpPr>
          <p:nvPr/>
        </p:nvCxnSpPr>
        <p:spPr>
          <a:xfrm flipV="1">
            <a:off x="4406514" y="4543068"/>
            <a:ext cx="0" cy="398648"/>
          </a:xfrm>
          <a:prstGeom prst="straightConnector1">
            <a:avLst/>
          </a:prstGeom>
          <a:ln w="19050">
            <a:solidFill>
              <a:srgbClr val="041E4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kstvak 70">
            <a:extLst>
              <a:ext uri="{FF2B5EF4-FFF2-40B4-BE49-F238E27FC236}">
                <a16:creationId xmlns:a16="http://schemas.microsoft.com/office/drawing/2014/main" id="{EE9296C0-9F12-4844-AF0E-21DFF15B1A29}"/>
              </a:ext>
            </a:extLst>
          </p:cNvPr>
          <p:cNvSpPr txBox="1"/>
          <p:nvPr/>
        </p:nvSpPr>
        <p:spPr>
          <a:xfrm>
            <a:off x="3659950" y="4620411"/>
            <a:ext cx="1123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100" dirty="0"/>
              <a:t>[…]</a:t>
            </a:r>
          </a:p>
        </p:txBody>
      </p:sp>
      <p:sp>
        <p:nvSpPr>
          <p:cNvPr id="72" name="Rechthoek: afgeronde hoeken 71">
            <a:extLst>
              <a:ext uri="{FF2B5EF4-FFF2-40B4-BE49-F238E27FC236}">
                <a16:creationId xmlns:a16="http://schemas.microsoft.com/office/drawing/2014/main" id="{80FCC1DE-6FBA-4E38-B5D9-BA180531A5D4}"/>
              </a:ext>
            </a:extLst>
          </p:cNvPr>
          <p:cNvSpPr/>
          <p:nvPr/>
        </p:nvSpPr>
        <p:spPr>
          <a:xfrm>
            <a:off x="3441359" y="5388770"/>
            <a:ext cx="1923121" cy="367792"/>
          </a:xfrm>
          <a:prstGeom prst="roundRect">
            <a:avLst>
              <a:gd name="adj" fmla="val 25557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73" name="Tekstvak 72">
            <a:extLst>
              <a:ext uri="{FF2B5EF4-FFF2-40B4-BE49-F238E27FC236}">
                <a16:creationId xmlns:a16="http://schemas.microsoft.com/office/drawing/2014/main" id="{D3572916-D6ED-4D6D-8BF7-328630BB5F11}"/>
              </a:ext>
            </a:extLst>
          </p:cNvPr>
          <p:cNvSpPr txBox="1"/>
          <p:nvPr/>
        </p:nvSpPr>
        <p:spPr>
          <a:xfrm>
            <a:off x="3441360" y="5413587"/>
            <a:ext cx="19231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400" dirty="0"/>
              <a:t>&lt;#id1&gt;     </a:t>
            </a:r>
            <a:r>
              <a:rPr lang="nl-BE" sz="1400" i="1" dirty="0"/>
              <a:t>a	</a:t>
            </a:r>
            <a:r>
              <a:rPr lang="nl-BE" sz="1400" i="1" dirty="0" err="1"/>
              <a:t>beo:Door</a:t>
            </a:r>
            <a:r>
              <a:rPr lang="nl-BE" sz="1400" i="1" dirty="0"/>
              <a:t> .</a:t>
            </a:r>
            <a:endParaRPr lang="nl-BE" sz="1400" dirty="0"/>
          </a:p>
        </p:txBody>
      </p:sp>
      <p:sp>
        <p:nvSpPr>
          <p:cNvPr id="28" name="Rechthoek: afgeronde hoeken 27">
            <a:extLst>
              <a:ext uri="{FF2B5EF4-FFF2-40B4-BE49-F238E27FC236}">
                <a16:creationId xmlns:a16="http://schemas.microsoft.com/office/drawing/2014/main" id="{108D16AA-EE95-432D-978A-0CD420CFB96D}"/>
              </a:ext>
            </a:extLst>
          </p:cNvPr>
          <p:cNvSpPr/>
          <p:nvPr/>
        </p:nvSpPr>
        <p:spPr>
          <a:xfrm>
            <a:off x="259079" y="6472598"/>
            <a:ext cx="1979295" cy="211639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9" name="Rechthoek 28">
            <a:extLst>
              <a:ext uri="{FF2B5EF4-FFF2-40B4-BE49-F238E27FC236}">
                <a16:creationId xmlns:a16="http://schemas.microsoft.com/office/drawing/2014/main" id="{75165CF0-0897-4692-A817-234D76C6C4D9}"/>
              </a:ext>
            </a:extLst>
          </p:cNvPr>
          <p:cNvSpPr/>
          <p:nvPr/>
        </p:nvSpPr>
        <p:spPr>
          <a:xfrm>
            <a:off x="243840" y="6445339"/>
            <a:ext cx="205420" cy="24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80FCCC69-5375-4CDC-9898-15E0990E967B}"/>
              </a:ext>
            </a:extLst>
          </p:cNvPr>
          <p:cNvSpPr txBox="1"/>
          <p:nvPr/>
        </p:nvSpPr>
        <p:spPr>
          <a:xfrm>
            <a:off x="449260" y="6439873"/>
            <a:ext cx="1829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SUB-DOCUMENT LINKING</a:t>
            </a:r>
          </a:p>
        </p:txBody>
      </p:sp>
      <p:grpSp>
        <p:nvGrpSpPr>
          <p:cNvPr id="31" name="Groep 30">
            <a:extLst>
              <a:ext uri="{FF2B5EF4-FFF2-40B4-BE49-F238E27FC236}">
                <a16:creationId xmlns:a16="http://schemas.microsoft.com/office/drawing/2014/main" id="{F88549EC-BFEE-4B51-91AA-C6335510B86C}"/>
              </a:ext>
            </a:extLst>
          </p:cNvPr>
          <p:cNvGrpSpPr/>
          <p:nvPr/>
        </p:nvGrpSpPr>
        <p:grpSpPr>
          <a:xfrm>
            <a:off x="41874" y="6287466"/>
            <a:ext cx="505870" cy="497127"/>
            <a:chOff x="5133637" y="5047777"/>
            <a:chExt cx="646904" cy="635723"/>
          </a:xfrm>
        </p:grpSpPr>
        <p:pic>
          <p:nvPicPr>
            <p:cNvPr id="32" name="Graphic 31" descr="Document silhouet">
              <a:extLst>
                <a:ext uri="{FF2B5EF4-FFF2-40B4-BE49-F238E27FC236}">
                  <a16:creationId xmlns:a16="http://schemas.microsoft.com/office/drawing/2014/main" id="{D0D33835-1F00-465F-960D-B4C22DE1F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33637" y="5047777"/>
              <a:ext cx="646904" cy="635723"/>
            </a:xfrm>
            <a:prstGeom prst="rect">
              <a:avLst/>
            </a:prstGeom>
          </p:spPr>
        </p:pic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id="{A4BCD555-522D-4C3B-BEB5-76066A25A71B}"/>
                </a:ext>
              </a:extLst>
            </p:cNvPr>
            <p:cNvSpPr/>
            <p:nvPr/>
          </p:nvSpPr>
          <p:spPr>
            <a:xfrm>
              <a:off x="5307662" y="5305900"/>
              <a:ext cx="185881" cy="59738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11EB9ACD-8B97-4DA2-B1A9-EE338DE8D180}"/>
                </a:ext>
              </a:extLst>
            </p:cNvPr>
            <p:cNvSpPr/>
            <p:nvPr/>
          </p:nvSpPr>
          <p:spPr>
            <a:xfrm>
              <a:off x="5464837" y="5408629"/>
              <a:ext cx="148556" cy="60073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35890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8A9E84-031C-4337-94D1-403091E73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Reference </a:t>
            </a:r>
            <a:r>
              <a:rPr lang="nl-BE" dirty="0" err="1"/>
              <a:t>enrichment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8EC318B-F4C9-42B1-8507-4F31E0B880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9490" y="1752283"/>
            <a:ext cx="10810959" cy="3978275"/>
          </a:xfrm>
        </p:spPr>
        <p:txBody>
          <a:bodyPr/>
          <a:lstStyle/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Say </a:t>
            </a:r>
            <a:r>
              <a:rPr lang="nl-BE" dirty="0" err="1"/>
              <a:t>something</a:t>
            </a:r>
            <a:r>
              <a:rPr lang="nl-BE" dirty="0"/>
              <a:t> </a:t>
            </a:r>
            <a:r>
              <a:rPr lang="nl-BE" dirty="0" err="1"/>
              <a:t>about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reference</a:t>
            </a:r>
            <a:r>
              <a:rPr lang="nl-BE" dirty="0"/>
              <a:t> </a:t>
            </a:r>
            <a:r>
              <a:rPr lang="nl-BE" dirty="0" err="1"/>
              <a:t>itself</a:t>
            </a:r>
            <a:r>
              <a:rPr lang="nl-BE" dirty="0"/>
              <a:t> </a:t>
            </a:r>
            <a:r>
              <a:rPr lang="nl-BE" dirty="0" err="1"/>
              <a:t>rather</a:t>
            </a:r>
            <a:r>
              <a:rPr lang="nl-BE" dirty="0"/>
              <a:t> </a:t>
            </a:r>
            <a:r>
              <a:rPr lang="nl-BE" dirty="0" err="1"/>
              <a:t>than</a:t>
            </a:r>
            <a:r>
              <a:rPr lang="nl-BE" dirty="0"/>
              <a:t> </a:t>
            </a:r>
            <a:r>
              <a:rPr lang="nl-BE" dirty="0" err="1"/>
              <a:t>its</a:t>
            </a:r>
            <a:r>
              <a:rPr lang="nl-BE" dirty="0"/>
              <a:t> contents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endParaRPr lang="nl-BE" dirty="0"/>
          </a:p>
          <a:p>
            <a:pPr marL="342900" indent="-285750">
              <a:buFont typeface="Wingdings" panose="05000000000000000000" pitchFamily="2" charset="2"/>
              <a:buChar char="v"/>
            </a:pPr>
            <a:endParaRPr lang="nl-BE" dirty="0"/>
          </a:p>
          <a:p>
            <a:endParaRPr lang="nl-BE" dirty="0"/>
          </a:p>
        </p:txBody>
      </p: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9CDAA220-7180-4193-81FB-4FF3373334F5}"/>
              </a:ext>
            </a:extLst>
          </p:cNvPr>
          <p:cNvSpPr/>
          <p:nvPr/>
        </p:nvSpPr>
        <p:spPr>
          <a:xfrm>
            <a:off x="1476115" y="4031972"/>
            <a:ext cx="1085850" cy="381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#concept1</a:t>
            </a:r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5273EEB5-79C6-40CA-A065-430FC1961C38}"/>
              </a:ext>
            </a:extLst>
          </p:cNvPr>
          <p:cNvSpPr/>
          <p:nvPr/>
        </p:nvSpPr>
        <p:spPr>
          <a:xfrm>
            <a:off x="4038345" y="4031973"/>
            <a:ext cx="1085850" cy="381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#ref2</a:t>
            </a:r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4EE31196-1F63-444F-A8E7-5A14E4D301BE}"/>
              </a:ext>
            </a:extLst>
          </p:cNvPr>
          <p:cNvSpPr/>
          <p:nvPr/>
        </p:nvSpPr>
        <p:spPr>
          <a:xfrm>
            <a:off x="4038345" y="4777344"/>
            <a:ext cx="1085850" cy="381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/dataset2/</a:t>
            </a:r>
          </a:p>
        </p:txBody>
      </p: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7BF63AD9-349B-4C08-B580-46314920C600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>
            <a:off x="4581270" y="4412973"/>
            <a:ext cx="0" cy="364371"/>
          </a:xfrm>
          <a:prstGeom prst="straightConnector1">
            <a:avLst/>
          </a:prstGeom>
          <a:ln w="19050">
            <a:solidFill>
              <a:srgbClr val="041E4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>
            <a:extLst>
              <a:ext uri="{FF2B5EF4-FFF2-40B4-BE49-F238E27FC236}">
                <a16:creationId xmlns:a16="http://schemas.microsoft.com/office/drawing/2014/main" id="{D9520ECE-BF42-4574-A376-D515B5D60A8A}"/>
              </a:ext>
            </a:extLst>
          </p:cNvPr>
          <p:cNvSpPr txBox="1"/>
          <p:nvPr/>
        </p:nvSpPr>
        <p:spPr>
          <a:xfrm>
            <a:off x="3157282" y="4443383"/>
            <a:ext cx="14239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sz="1100" i="1" dirty="0" err="1"/>
              <a:t>lbd:inDataset</a:t>
            </a:r>
            <a:endParaRPr lang="nl-BE" sz="1100" i="1" dirty="0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66B32615-ACEA-4A13-AEBA-CA2EC9F87E08}"/>
              </a:ext>
            </a:extLst>
          </p:cNvPr>
          <p:cNvSpPr txBox="1"/>
          <p:nvPr/>
        </p:nvSpPr>
        <p:spPr>
          <a:xfrm>
            <a:off x="2559188" y="3987829"/>
            <a:ext cx="14239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100" i="1" dirty="0" err="1"/>
              <a:t>lbd:hasReference</a:t>
            </a:r>
            <a:endParaRPr lang="nl-BE" sz="1100" i="1" dirty="0"/>
          </a:p>
        </p:txBody>
      </p:sp>
      <p:sp>
        <p:nvSpPr>
          <p:cNvPr id="18" name="Rechthoek: afgeronde hoeken 17">
            <a:extLst>
              <a:ext uri="{FF2B5EF4-FFF2-40B4-BE49-F238E27FC236}">
                <a16:creationId xmlns:a16="http://schemas.microsoft.com/office/drawing/2014/main" id="{45924DA7-DE79-4F86-A829-16984DB86174}"/>
              </a:ext>
            </a:extLst>
          </p:cNvPr>
          <p:cNvSpPr/>
          <p:nvPr/>
        </p:nvSpPr>
        <p:spPr>
          <a:xfrm>
            <a:off x="6533900" y="4031973"/>
            <a:ext cx="1190625" cy="381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#identifier2</a:t>
            </a:r>
          </a:p>
        </p:txBody>
      </p:sp>
      <p:sp>
        <p:nvSpPr>
          <p:cNvPr id="20" name="Rechthoek: afgeronde hoeken 19">
            <a:extLst>
              <a:ext uri="{FF2B5EF4-FFF2-40B4-BE49-F238E27FC236}">
                <a16:creationId xmlns:a16="http://schemas.microsoft.com/office/drawing/2014/main" id="{9FBC565F-53F7-4781-8952-1692F3CB5310}"/>
              </a:ext>
            </a:extLst>
          </p:cNvPr>
          <p:cNvSpPr/>
          <p:nvPr/>
        </p:nvSpPr>
        <p:spPr>
          <a:xfrm>
            <a:off x="9134230" y="4031972"/>
            <a:ext cx="1190625" cy="381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“20dnv…”</a:t>
            </a:r>
          </a:p>
        </p:txBody>
      </p:sp>
      <p:sp>
        <p:nvSpPr>
          <p:cNvPr id="21" name="Rechthoek: afgeronde hoeken 20">
            <a:extLst>
              <a:ext uri="{FF2B5EF4-FFF2-40B4-BE49-F238E27FC236}">
                <a16:creationId xmlns:a16="http://schemas.microsoft.com/office/drawing/2014/main" id="{8584D924-EEF3-4661-B245-3DCF5C3942B4}"/>
              </a:ext>
            </a:extLst>
          </p:cNvPr>
          <p:cNvSpPr/>
          <p:nvPr/>
        </p:nvSpPr>
        <p:spPr>
          <a:xfrm>
            <a:off x="6600576" y="4768404"/>
            <a:ext cx="1085850" cy="381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/dist2.gltf</a:t>
            </a:r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E85EE593-DA0A-4793-9E5A-6D1AC759F180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7143501" y="4404033"/>
            <a:ext cx="0" cy="364371"/>
          </a:xfrm>
          <a:prstGeom prst="straightConnector1">
            <a:avLst/>
          </a:prstGeom>
          <a:ln w="19050">
            <a:solidFill>
              <a:srgbClr val="041E4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kstvak 22">
            <a:extLst>
              <a:ext uri="{FF2B5EF4-FFF2-40B4-BE49-F238E27FC236}">
                <a16:creationId xmlns:a16="http://schemas.microsoft.com/office/drawing/2014/main" id="{A7D17BF6-0C0B-46E9-8BC3-92C97681C6BB}"/>
              </a:ext>
            </a:extLst>
          </p:cNvPr>
          <p:cNvSpPr txBox="1"/>
          <p:nvPr/>
        </p:nvSpPr>
        <p:spPr>
          <a:xfrm>
            <a:off x="5719513" y="4449683"/>
            <a:ext cx="14239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sz="1100" i="1" dirty="0" err="1"/>
              <a:t>lbd:inDistribution</a:t>
            </a:r>
            <a:endParaRPr lang="nl-BE" sz="1100" i="1" dirty="0"/>
          </a:p>
        </p:txBody>
      </p: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8A416B5C-287D-4ABE-A300-E8465EF73600}"/>
              </a:ext>
            </a:extLst>
          </p:cNvPr>
          <p:cNvCxnSpPr>
            <a:cxnSpLocks/>
            <a:stCxn id="6" idx="3"/>
            <a:endCxn id="18" idx="1"/>
          </p:cNvCxnSpPr>
          <p:nvPr/>
        </p:nvCxnSpPr>
        <p:spPr>
          <a:xfrm>
            <a:off x="5124195" y="4222473"/>
            <a:ext cx="1409705" cy="0"/>
          </a:xfrm>
          <a:prstGeom prst="straightConnector1">
            <a:avLst/>
          </a:prstGeom>
          <a:ln w="19050">
            <a:solidFill>
              <a:srgbClr val="041E4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4EFB8207-002B-4F7F-8C55-24F2A66D756C}"/>
              </a:ext>
            </a:extLst>
          </p:cNvPr>
          <p:cNvSpPr txBox="1"/>
          <p:nvPr/>
        </p:nvSpPr>
        <p:spPr>
          <a:xfrm>
            <a:off x="4932850" y="3983341"/>
            <a:ext cx="14239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sz="1100" i="1" dirty="0" err="1"/>
              <a:t>lbd:hasIdentifier</a:t>
            </a:r>
            <a:endParaRPr lang="nl-BE" sz="1100" i="1" dirty="0"/>
          </a:p>
        </p:txBody>
      </p:sp>
      <p:cxnSp>
        <p:nvCxnSpPr>
          <p:cNvPr id="33" name="Rechte verbindingslijn met pijl 32">
            <a:extLst>
              <a:ext uri="{FF2B5EF4-FFF2-40B4-BE49-F238E27FC236}">
                <a16:creationId xmlns:a16="http://schemas.microsoft.com/office/drawing/2014/main" id="{5545D61A-6AD4-4D12-ADD9-A6E37C8F8D57}"/>
              </a:ext>
            </a:extLst>
          </p:cNvPr>
          <p:cNvCxnSpPr>
            <a:cxnSpLocks/>
          </p:cNvCxnSpPr>
          <p:nvPr/>
        </p:nvCxnSpPr>
        <p:spPr>
          <a:xfrm>
            <a:off x="7724525" y="4216452"/>
            <a:ext cx="1409705" cy="12040"/>
          </a:xfrm>
          <a:prstGeom prst="straightConnector1">
            <a:avLst/>
          </a:prstGeom>
          <a:ln w="19050">
            <a:solidFill>
              <a:srgbClr val="041E4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kstvak 33">
            <a:extLst>
              <a:ext uri="{FF2B5EF4-FFF2-40B4-BE49-F238E27FC236}">
                <a16:creationId xmlns:a16="http://schemas.microsoft.com/office/drawing/2014/main" id="{B1483185-589F-430D-95A4-D05D107C573A}"/>
              </a:ext>
            </a:extLst>
          </p:cNvPr>
          <p:cNvSpPr txBox="1"/>
          <p:nvPr/>
        </p:nvSpPr>
        <p:spPr>
          <a:xfrm>
            <a:off x="7835026" y="3984012"/>
            <a:ext cx="1123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sz="1100" i="1" dirty="0" err="1"/>
              <a:t>lbd:hasIdentifier</a:t>
            </a:r>
            <a:endParaRPr lang="nl-BE" sz="1100" i="1" dirty="0"/>
          </a:p>
        </p:txBody>
      </p:sp>
      <p:pic>
        <p:nvPicPr>
          <p:cNvPr id="35" name="Afbeelding 34">
            <a:extLst>
              <a:ext uri="{FF2B5EF4-FFF2-40B4-BE49-F238E27FC236}">
                <a16:creationId xmlns:a16="http://schemas.microsoft.com/office/drawing/2014/main" id="{62A7D73F-CF90-44FD-A7FB-0EACC07249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58" t="20787" r="1238" b="47830"/>
          <a:stretch/>
        </p:blipFill>
        <p:spPr>
          <a:xfrm>
            <a:off x="9446172" y="4426893"/>
            <a:ext cx="1757365" cy="981473"/>
          </a:xfrm>
          <a:prstGeom prst="rect">
            <a:avLst/>
          </a:prstGeom>
        </p:spPr>
      </p:pic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EBF06124-DE16-42C7-A49D-6886A59E244B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561965" y="4222472"/>
            <a:ext cx="1476380" cy="1"/>
          </a:xfrm>
          <a:prstGeom prst="straightConnector1">
            <a:avLst/>
          </a:prstGeom>
          <a:ln w="19050">
            <a:solidFill>
              <a:srgbClr val="041E4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met pijl 42">
            <a:extLst>
              <a:ext uri="{FF2B5EF4-FFF2-40B4-BE49-F238E27FC236}">
                <a16:creationId xmlns:a16="http://schemas.microsoft.com/office/drawing/2014/main" id="{5262FECF-0BD1-4A57-B12A-8E6B5FCF8E10}"/>
              </a:ext>
            </a:extLst>
          </p:cNvPr>
          <p:cNvCxnSpPr>
            <a:cxnSpLocks/>
            <a:stCxn id="46" idx="2"/>
            <a:endCxn id="6" idx="0"/>
          </p:cNvCxnSpPr>
          <p:nvPr/>
        </p:nvCxnSpPr>
        <p:spPr>
          <a:xfrm>
            <a:off x="4581270" y="3494965"/>
            <a:ext cx="0" cy="537008"/>
          </a:xfrm>
          <a:prstGeom prst="straightConnector1">
            <a:avLst/>
          </a:prstGeom>
          <a:ln w="19050">
            <a:solidFill>
              <a:srgbClr val="041E42"/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hoek: afgeronde hoeken 45">
            <a:extLst>
              <a:ext uri="{FF2B5EF4-FFF2-40B4-BE49-F238E27FC236}">
                <a16:creationId xmlns:a16="http://schemas.microsoft.com/office/drawing/2014/main" id="{B16511AD-961A-4727-9D82-2A2A78926BD0}"/>
              </a:ext>
            </a:extLst>
          </p:cNvPr>
          <p:cNvSpPr/>
          <p:nvPr/>
        </p:nvSpPr>
        <p:spPr>
          <a:xfrm>
            <a:off x="4038345" y="3113965"/>
            <a:ext cx="1085850" cy="381000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/>
              <a:t>#concept2</a:t>
            </a:r>
          </a:p>
        </p:txBody>
      </p:sp>
      <p:sp>
        <p:nvSpPr>
          <p:cNvPr id="48" name="Tekstvak 47">
            <a:extLst>
              <a:ext uri="{FF2B5EF4-FFF2-40B4-BE49-F238E27FC236}">
                <a16:creationId xmlns:a16="http://schemas.microsoft.com/office/drawing/2014/main" id="{15F22052-D4E8-4ED5-A7E9-9B0D845F014A}"/>
              </a:ext>
            </a:extLst>
          </p:cNvPr>
          <p:cNvSpPr txBox="1"/>
          <p:nvPr/>
        </p:nvSpPr>
        <p:spPr>
          <a:xfrm>
            <a:off x="1048573" y="3785448"/>
            <a:ext cx="18595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050" dirty="0" err="1"/>
              <a:t>Architect’s</a:t>
            </a:r>
            <a:r>
              <a:rPr lang="nl-BE" sz="1050" dirty="0"/>
              <a:t> </a:t>
            </a:r>
            <a:r>
              <a:rPr lang="nl-BE" sz="1050" dirty="0" err="1"/>
              <a:t>reference</a:t>
            </a:r>
            <a:r>
              <a:rPr lang="nl-BE" sz="1050" dirty="0"/>
              <a:t> </a:t>
            </a:r>
            <a:r>
              <a:rPr lang="nl-BE" sz="1050" dirty="0" err="1"/>
              <a:t>registry</a:t>
            </a:r>
            <a:endParaRPr lang="nl-BE" sz="1050" dirty="0"/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FC230E57-D0C5-4AE2-8E88-73F52CDCC534}"/>
              </a:ext>
            </a:extLst>
          </p:cNvPr>
          <p:cNvSpPr txBox="1"/>
          <p:nvPr/>
        </p:nvSpPr>
        <p:spPr>
          <a:xfrm>
            <a:off x="3428014" y="2857479"/>
            <a:ext cx="22162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050" dirty="0" err="1"/>
              <a:t>Engineer’s</a:t>
            </a:r>
            <a:r>
              <a:rPr lang="nl-BE" sz="1050" dirty="0"/>
              <a:t> </a:t>
            </a:r>
            <a:r>
              <a:rPr lang="nl-BE" sz="1050" dirty="0" err="1"/>
              <a:t>reference</a:t>
            </a:r>
            <a:r>
              <a:rPr lang="nl-BE" sz="1050" dirty="0"/>
              <a:t> </a:t>
            </a:r>
            <a:r>
              <a:rPr lang="nl-BE" sz="1050" dirty="0" err="1"/>
              <a:t>registry</a:t>
            </a:r>
            <a:endParaRPr lang="nl-BE" sz="1050" dirty="0"/>
          </a:p>
        </p:txBody>
      </p:sp>
      <p:sp>
        <p:nvSpPr>
          <p:cNvPr id="50" name="Tekstvak 49">
            <a:extLst>
              <a:ext uri="{FF2B5EF4-FFF2-40B4-BE49-F238E27FC236}">
                <a16:creationId xmlns:a16="http://schemas.microsoft.com/office/drawing/2014/main" id="{41CFD89F-AF23-4781-AB9F-DF016BA28814}"/>
              </a:ext>
            </a:extLst>
          </p:cNvPr>
          <p:cNvSpPr txBox="1"/>
          <p:nvPr/>
        </p:nvSpPr>
        <p:spPr>
          <a:xfrm>
            <a:off x="4265391" y="3588178"/>
            <a:ext cx="14239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100" i="1" dirty="0" err="1"/>
              <a:t>owl:sameAs</a:t>
            </a:r>
            <a:endParaRPr lang="nl-BE" sz="1100" i="1" dirty="0"/>
          </a:p>
        </p:txBody>
      </p:sp>
      <p:cxnSp>
        <p:nvCxnSpPr>
          <p:cNvPr id="51" name="Rechte verbindingslijn met pijl 50">
            <a:extLst>
              <a:ext uri="{FF2B5EF4-FFF2-40B4-BE49-F238E27FC236}">
                <a16:creationId xmlns:a16="http://schemas.microsoft.com/office/drawing/2014/main" id="{E96A097F-024D-4576-9065-755CB45C1472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5124195" y="3304465"/>
            <a:ext cx="843915" cy="0"/>
          </a:xfrm>
          <a:prstGeom prst="straightConnector1">
            <a:avLst/>
          </a:prstGeom>
          <a:ln w="19050">
            <a:solidFill>
              <a:srgbClr val="041E4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kstvak 53">
            <a:extLst>
              <a:ext uri="{FF2B5EF4-FFF2-40B4-BE49-F238E27FC236}">
                <a16:creationId xmlns:a16="http://schemas.microsoft.com/office/drawing/2014/main" id="{FED6059E-3688-43A3-BB46-3B43371F8870}"/>
              </a:ext>
            </a:extLst>
          </p:cNvPr>
          <p:cNvSpPr txBox="1"/>
          <p:nvPr/>
        </p:nvSpPr>
        <p:spPr>
          <a:xfrm>
            <a:off x="5549400" y="3155758"/>
            <a:ext cx="1123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100" dirty="0"/>
              <a:t>[…]</a:t>
            </a:r>
          </a:p>
        </p:txBody>
      </p:sp>
      <p:sp>
        <p:nvSpPr>
          <p:cNvPr id="32" name="Rechthoek: afgeronde hoeken 31">
            <a:extLst>
              <a:ext uri="{FF2B5EF4-FFF2-40B4-BE49-F238E27FC236}">
                <a16:creationId xmlns:a16="http://schemas.microsoft.com/office/drawing/2014/main" id="{F276F420-717E-4AEB-B18A-636ECC20285A}"/>
              </a:ext>
            </a:extLst>
          </p:cNvPr>
          <p:cNvSpPr/>
          <p:nvPr/>
        </p:nvSpPr>
        <p:spPr>
          <a:xfrm>
            <a:off x="259079" y="6472598"/>
            <a:ext cx="1979295" cy="211639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6" name="Rechthoek 35">
            <a:extLst>
              <a:ext uri="{FF2B5EF4-FFF2-40B4-BE49-F238E27FC236}">
                <a16:creationId xmlns:a16="http://schemas.microsoft.com/office/drawing/2014/main" id="{A4BBC717-8238-4671-81B5-C8A821AC151E}"/>
              </a:ext>
            </a:extLst>
          </p:cNvPr>
          <p:cNvSpPr/>
          <p:nvPr/>
        </p:nvSpPr>
        <p:spPr>
          <a:xfrm>
            <a:off x="243840" y="6445339"/>
            <a:ext cx="205420" cy="24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C1ABA604-A167-43EF-BCD3-F7CBF24D928B}"/>
              </a:ext>
            </a:extLst>
          </p:cNvPr>
          <p:cNvSpPr txBox="1"/>
          <p:nvPr/>
        </p:nvSpPr>
        <p:spPr>
          <a:xfrm>
            <a:off x="449260" y="6439873"/>
            <a:ext cx="1829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SUB-DOCUMENT LINKING</a:t>
            </a:r>
          </a:p>
        </p:txBody>
      </p:sp>
      <p:grpSp>
        <p:nvGrpSpPr>
          <p:cNvPr id="39" name="Groep 38">
            <a:extLst>
              <a:ext uri="{FF2B5EF4-FFF2-40B4-BE49-F238E27FC236}">
                <a16:creationId xmlns:a16="http://schemas.microsoft.com/office/drawing/2014/main" id="{C2AD8B9A-13BC-4B82-A1D0-8FB5E6F5ED1B}"/>
              </a:ext>
            </a:extLst>
          </p:cNvPr>
          <p:cNvGrpSpPr/>
          <p:nvPr/>
        </p:nvGrpSpPr>
        <p:grpSpPr>
          <a:xfrm>
            <a:off x="41874" y="6287466"/>
            <a:ext cx="505870" cy="497127"/>
            <a:chOff x="5133637" y="5047777"/>
            <a:chExt cx="646904" cy="635723"/>
          </a:xfrm>
        </p:grpSpPr>
        <p:pic>
          <p:nvPicPr>
            <p:cNvPr id="40" name="Graphic 39" descr="Document silhouet">
              <a:extLst>
                <a:ext uri="{FF2B5EF4-FFF2-40B4-BE49-F238E27FC236}">
                  <a16:creationId xmlns:a16="http://schemas.microsoft.com/office/drawing/2014/main" id="{ACBC607C-CAB9-4A2F-B29F-3CD328B29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33637" y="5047777"/>
              <a:ext cx="646904" cy="635723"/>
            </a:xfrm>
            <a:prstGeom prst="rect">
              <a:avLst/>
            </a:prstGeom>
          </p:spPr>
        </p:pic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4372ED7C-98B2-4F5A-BE47-FDA6AAF6D4B2}"/>
                </a:ext>
              </a:extLst>
            </p:cNvPr>
            <p:cNvSpPr/>
            <p:nvPr/>
          </p:nvSpPr>
          <p:spPr>
            <a:xfrm>
              <a:off x="5307662" y="5305900"/>
              <a:ext cx="185881" cy="59738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3A6FE585-C838-4B98-BAE9-B8358942EB96}"/>
                </a:ext>
              </a:extLst>
            </p:cNvPr>
            <p:cNvSpPr/>
            <p:nvPr/>
          </p:nvSpPr>
          <p:spPr>
            <a:xfrm>
              <a:off x="5464837" y="5408629"/>
              <a:ext cx="148556" cy="60073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893153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70A93C-A497-40F8-AB70-61FDB72E4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3. end-user </a:t>
            </a:r>
            <a:r>
              <a:rPr lang="nl-BE" dirty="0" err="1"/>
              <a:t>interaction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62377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F66FE-B4C8-4E29-8E00-AD21F166A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Context: </a:t>
            </a:r>
            <a:r>
              <a:rPr lang="nl-BE" dirty="0" err="1"/>
              <a:t>interaction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data</a:t>
            </a:r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311382F3-96C2-49D3-8B0C-BFEC9DA15A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9489" y="1752283"/>
            <a:ext cx="11110061" cy="3978275"/>
          </a:xfrm>
        </p:spPr>
        <p:txBody>
          <a:bodyPr/>
          <a:lstStyle/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Service-to-service </a:t>
            </a:r>
            <a:r>
              <a:rPr lang="nl-BE" dirty="0" err="1"/>
              <a:t>communication</a:t>
            </a:r>
            <a:r>
              <a:rPr lang="nl-BE" dirty="0"/>
              <a:t>: </a:t>
            </a:r>
            <a:r>
              <a:rPr lang="nl-BE" dirty="0" err="1"/>
              <a:t>checking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validation</a:t>
            </a:r>
            <a:r>
              <a:rPr lang="nl-BE" dirty="0"/>
              <a:t>, </a:t>
            </a:r>
            <a:r>
              <a:rPr lang="nl-BE" dirty="0" err="1"/>
              <a:t>simulations</a:t>
            </a:r>
            <a:r>
              <a:rPr lang="nl-BE" dirty="0"/>
              <a:t>, …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endParaRPr lang="nl-BE" dirty="0"/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Design </a:t>
            </a:r>
            <a:r>
              <a:rPr lang="nl-BE" dirty="0" err="1"/>
              <a:t>decisions</a:t>
            </a:r>
            <a:r>
              <a:rPr lang="nl-BE" dirty="0"/>
              <a:t> </a:t>
            </a:r>
            <a:r>
              <a:rPr lang="nl-BE" dirty="0" err="1"/>
              <a:t>still</a:t>
            </a:r>
            <a:r>
              <a:rPr lang="nl-BE" dirty="0"/>
              <a:t> </a:t>
            </a:r>
            <a:r>
              <a:rPr lang="nl-BE" dirty="0" err="1"/>
              <a:t>need</a:t>
            </a:r>
            <a:r>
              <a:rPr lang="nl-BE" dirty="0"/>
              <a:t> GUI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endParaRPr lang="nl-BE" dirty="0"/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 err="1"/>
              <a:t>Can</a:t>
            </a:r>
            <a:r>
              <a:rPr lang="nl-BE" dirty="0"/>
              <a:t> we have a </a:t>
            </a:r>
            <a:r>
              <a:rPr lang="nl-BE" i="1" dirty="0" err="1"/>
              <a:t>dynamically</a:t>
            </a:r>
            <a:r>
              <a:rPr lang="nl-BE" i="1" dirty="0"/>
              <a:t> </a:t>
            </a:r>
            <a:r>
              <a:rPr lang="nl-BE" i="1" dirty="0" err="1"/>
              <a:t>generated</a:t>
            </a:r>
            <a:r>
              <a:rPr lang="nl-BE" i="1" dirty="0"/>
              <a:t> </a:t>
            </a:r>
            <a:r>
              <a:rPr lang="nl-BE" dirty="0"/>
              <a:t>GUI?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nl-BE" sz="1600" dirty="0" err="1"/>
              <a:t>Based</a:t>
            </a:r>
            <a:r>
              <a:rPr lang="nl-BE" sz="1600" dirty="0"/>
              <a:t> on </a:t>
            </a:r>
            <a:r>
              <a:rPr lang="nl-BE" sz="1600" dirty="0" err="1"/>
              <a:t>available</a:t>
            </a:r>
            <a:r>
              <a:rPr lang="nl-BE" sz="1600" dirty="0"/>
              <a:t> project data (</a:t>
            </a:r>
            <a:r>
              <a:rPr lang="nl-BE" sz="1600" dirty="0" err="1"/>
              <a:t>geometry</a:t>
            </a:r>
            <a:r>
              <a:rPr lang="nl-BE" sz="1600" dirty="0"/>
              <a:t>, </a:t>
            </a:r>
            <a:r>
              <a:rPr lang="nl-BE" sz="1600" dirty="0" err="1"/>
              <a:t>semantics</a:t>
            </a:r>
            <a:r>
              <a:rPr lang="nl-BE" sz="1600" dirty="0"/>
              <a:t>, images, spreadsheets, Web </a:t>
            </a:r>
            <a:r>
              <a:rPr lang="nl-BE" sz="1600" dirty="0" err="1"/>
              <a:t>APIs</a:t>
            </a:r>
            <a:r>
              <a:rPr lang="nl-BE" sz="1600" dirty="0"/>
              <a:t> …)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endParaRPr lang="nl-BE" sz="1600" dirty="0"/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nl-BE" sz="1600" dirty="0" err="1"/>
              <a:t>Based</a:t>
            </a:r>
            <a:r>
              <a:rPr lang="nl-BE" sz="1600" dirty="0"/>
              <a:t> on </a:t>
            </a:r>
            <a:r>
              <a:rPr lang="nl-BE" sz="1600" dirty="0" err="1"/>
              <a:t>the</a:t>
            </a:r>
            <a:r>
              <a:rPr lang="nl-BE" sz="1600" dirty="0"/>
              <a:t> </a:t>
            </a:r>
            <a:r>
              <a:rPr lang="nl-BE" sz="1600" dirty="0" err="1"/>
              <a:t>needs</a:t>
            </a:r>
            <a:r>
              <a:rPr lang="nl-BE" sz="1600" dirty="0"/>
              <a:t> of </a:t>
            </a:r>
            <a:r>
              <a:rPr lang="nl-BE" sz="1600" dirty="0" err="1"/>
              <a:t>the</a:t>
            </a:r>
            <a:r>
              <a:rPr lang="nl-BE" sz="1600" dirty="0"/>
              <a:t> </a:t>
            </a:r>
            <a:r>
              <a:rPr lang="nl-BE" sz="1600" dirty="0" err="1"/>
              <a:t>task</a:t>
            </a:r>
            <a:r>
              <a:rPr lang="nl-BE" sz="1600" dirty="0"/>
              <a:t> at hand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endParaRPr lang="nl-BE" sz="1600" dirty="0"/>
          </a:p>
          <a:p>
            <a:pPr lvl="1" indent="0">
              <a:buNone/>
            </a:pPr>
            <a:r>
              <a:rPr lang="nl-BE" sz="1600" dirty="0"/>
              <a:t> </a:t>
            </a:r>
            <a:endParaRPr lang="nl-BE" sz="1600" i="1" dirty="0"/>
          </a:p>
          <a:p>
            <a:pPr lvl="1" indent="0">
              <a:buNone/>
            </a:pPr>
            <a:endParaRPr lang="nl-BE" sz="1600" i="1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687DE935-7685-4A5E-9EBD-2B81C204A59B}"/>
              </a:ext>
            </a:extLst>
          </p:cNvPr>
          <p:cNvSpPr/>
          <p:nvPr/>
        </p:nvSpPr>
        <p:spPr>
          <a:xfrm>
            <a:off x="259079" y="6472598"/>
            <a:ext cx="1979295" cy="211639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562475FA-178A-4729-A500-118C73BD4B22}"/>
              </a:ext>
            </a:extLst>
          </p:cNvPr>
          <p:cNvSpPr/>
          <p:nvPr/>
        </p:nvSpPr>
        <p:spPr>
          <a:xfrm>
            <a:off x="243840" y="6445339"/>
            <a:ext cx="205420" cy="24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253BA281-9807-4173-8858-761482940FC9}"/>
              </a:ext>
            </a:extLst>
          </p:cNvPr>
          <p:cNvSpPr txBox="1"/>
          <p:nvPr/>
        </p:nvSpPr>
        <p:spPr>
          <a:xfrm>
            <a:off x="520284" y="6439873"/>
            <a:ext cx="1829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END-USER INTERACTION</a:t>
            </a:r>
          </a:p>
        </p:txBody>
      </p:sp>
      <p:pic>
        <p:nvPicPr>
          <p:cNvPr id="4" name="Graphic 3" descr="Ui Ux silhouet">
            <a:extLst>
              <a:ext uri="{FF2B5EF4-FFF2-40B4-BE49-F238E27FC236}">
                <a16:creationId xmlns:a16="http://schemas.microsoft.com/office/drawing/2014/main" id="{5A860C12-9C6E-458B-B445-6391B2F6C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60" y="6361370"/>
            <a:ext cx="473372" cy="47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75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Context: module </a:t>
            </a:r>
            <a:r>
              <a:rPr lang="nl-BE" dirty="0" err="1"/>
              <a:t>federation</a:t>
            </a:r>
            <a:endParaRPr lang="nl-BE" dirty="0"/>
          </a:p>
        </p:txBody>
      </p:sp>
      <p:sp>
        <p:nvSpPr>
          <p:cNvPr id="4" name="Tijdelijke aanduiding voor tekst 1">
            <a:extLst>
              <a:ext uri="{FF2B5EF4-FFF2-40B4-BE49-F238E27FC236}">
                <a16:creationId xmlns:a16="http://schemas.microsoft.com/office/drawing/2014/main" id="{5904ED28-C5B7-40A6-A57E-91B6DEAC5B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9490" y="1752283"/>
            <a:ext cx="10988732" cy="3978275"/>
          </a:xfrm>
        </p:spPr>
        <p:txBody>
          <a:bodyPr/>
          <a:lstStyle/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sz="1600" dirty="0" err="1"/>
              <a:t>Webpack</a:t>
            </a:r>
            <a:r>
              <a:rPr lang="nl-BE" sz="1600" dirty="0"/>
              <a:t> 5: Module </a:t>
            </a:r>
            <a:r>
              <a:rPr lang="nl-BE" sz="1600" dirty="0" err="1"/>
              <a:t>federation</a:t>
            </a:r>
            <a:r>
              <a:rPr lang="nl-BE" sz="1600" dirty="0"/>
              <a:t> / </a:t>
            </a:r>
            <a:r>
              <a:rPr lang="nl-BE" sz="1600" dirty="0" err="1"/>
              <a:t>microfrontends</a:t>
            </a:r>
            <a:endParaRPr lang="nl-BE" sz="1600" dirty="0"/>
          </a:p>
          <a:p>
            <a:pPr marL="342900" indent="-285750">
              <a:buFont typeface="Wingdings" panose="05000000000000000000" pitchFamily="2" charset="2"/>
              <a:buChar char="v"/>
            </a:pPr>
            <a:endParaRPr lang="nl-BE" sz="1600" dirty="0"/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sz="1600" dirty="0"/>
              <a:t>Standalone </a:t>
            </a:r>
            <a:r>
              <a:rPr lang="nl-BE" sz="1600" dirty="0" err="1"/>
              <a:t>plugins</a:t>
            </a:r>
            <a:r>
              <a:rPr lang="nl-BE" sz="1600" dirty="0"/>
              <a:t>, </a:t>
            </a:r>
            <a:r>
              <a:rPr lang="nl-BE" sz="1600" dirty="0" err="1"/>
              <a:t>deployed</a:t>
            </a:r>
            <a:r>
              <a:rPr lang="nl-BE" sz="1600" dirty="0"/>
              <a:t> on </a:t>
            </a:r>
            <a:r>
              <a:rPr lang="nl-BE" sz="1600" dirty="0" err="1"/>
              <a:t>the</a:t>
            </a:r>
            <a:r>
              <a:rPr lang="nl-BE" sz="1600" dirty="0"/>
              <a:t> Web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endParaRPr lang="nl-BE" sz="1600" dirty="0"/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sz="1600" dirty="0" err="1"/>
              <a:t>Can</a:t>
            </a:r>
            <a:r>
              <a:rPr lang="nl-BE" sz="1600" dirty="0"/>
              <a:t> </a:t>
            </a:r>
            <a:r>
              <a:rPr lang="nl-BE" sz="1600" dirty="0" err="1"/>
              <a:t>also</a:t>
            </a:r>
            <a:r>
              <a:rPr lang="nl-BE" sz="1600" dirty="0"/>
              <a:t> </a:t>
            </a:r>
            <a:r>
              <a:rPr lang="nl-BE" sz="1600" dirty="0" err="1"/>
              <a:t>be</a:t>
            </a:r>
            <a:r>
              <a:rPr lang="nl-BE" sz="1600" dirty="0"/>
              <a:t> </a:t>
            </a:r>
            <a:r>
              <a:rPr lang="nl-BE" sz="1600" dirty="0" err="1"/>
              <a:t>used</a:t>
            </a:r>
            <a:r>
              <a:rPr lang="nl-BE" sz="1600" dirty="0"/>
              <a:t> in </a:t>
            </a:r>
            <a:r>
              <a:rPr lang="nl-BE" sz="1600" dirty="0" err="1"/>
              <a:t>configuration</a:t>
            </a:r>
            <a:r>
              <a:rPr lang="nl-BE" sz="1600" dirty="0"/>
              <a:t> </a:t>
            </a:r>
            <a:r>
              <a:rPr lang="nl-BE" sz="1600" dirty="0" err="1"/>
              <a:t>with</a:t>
            </a:r>
            <a:r>
              <a:rPr lang="nl-BE" sz="1600" dirty="0"/>
              <a:t> </a:t>
            </a:r>
            <a:r>
              <a:rPr lang="nl-BE" sz="1600" dirty="0" err="1"/>
              <a:t>others</a:t>
            </a:r>
            <a:r>
              <a:rPr lang="nl-BE" sz="1600" dirty="0"/>
              <a:t> (Container </a:t>
            </a:r>
            <a:r>
              <a:rPr lang="nl-BE" sz="1600" dirty="0" err="1"/>
              <a:t>application</a:t>
            </a:r>
            <a:r>
              <a:rPr lang="nl-BE" sz="1600" dirty="0"/>
              <a:t>)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endParaRPr lang="nl-BE" sz="1600" dirty="0"/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sz="1600" dirty="0"/>
              <a:t>Run-time </a:t>
            </a:r>
            <a:r>
              <a:rPr lang="nl-BE" sz="1600" dirty="0" err="1"/>
              <a:t>loading</a:t>
            </a:r>
            <a:r>
              <a:rPr lang="nl-BE" sz="1600" dirty="0"/>
              <a:t>		</a:t>
            </a:r>
            <a:r>
              <a:rPr lang="nl-BE" sz="1600" dirty="0" err="1"/>
              <a:t>dynamically</a:t>
            </a:r>
            <a:r>
              <a:rPr lang="nl-BE" sz="1600" dirty="0"/>
              <a:t> load UI </a:t>
            </a:r>
            <a:r>
              <a:rPr lang="nl-BE" sz="1600" dirty="0" err="1"/>
              <a:t>depending</a:t>
            </a:r>
            <a:r>
              <a:rPr lang="nl-BE" sz="1600" dirty="0"/>
              <a:t> on </a:t>
            </a:r>
            <a:r>
              <a:rPr lang="nl-BE" sz="1600" dirty="0" err="1"/>
              <a:t>needs</a:t>
            </a:r>
            <a:r>
              <a:rPr lang="nl-BE" sz="1600" dirty="0"/>
              <a:t> 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endParaRPr lang="nl-BE" sz="1600" dirty="0"/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sz="1600" dirty="0" err="1"/>
              <a:t>Minimal</a:t>
            </a:r>
            <a:r>
              <a:rPr lang="nl-BE" sz="1600" dirty="0"/>
              <a:t> exchange of data </a:t>
            </a:r>
            <a:r>
              <a:rPr lang="nl-BE" sz="1600" dirty="0" err="1"/>
              <a:t>between</a:t>
            </a:r>
            <a:r>
              <a:rPr lang="nl-BE" sz="1600" dirty="0"/>
              <a:t> </a:t>
            </a:r>
            <a:r>
              <a:rPr lang="nl-BE" sz="1600" dirty="0" err="1"/>
              <a:t>plugins</a:t>
            </a:r>
            <a:endParaRPr lang="nl-BE" sz="1600" dirty="0"/>
          </a:p>
          <a:p>
            <a:pPr marL="1200150" lvl="2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nl-BE" sz="1400" dirty="0" err="1"/>
              <a:t>Auth</a:t>
            </a:r>
            <a:r>
              <a:rPr lang="nl-BE" sz="1400" dirty="0"/>
              <a:t> </a:t>
            </a:r>
            <a:r>
              <a:rPr lang="nl-BE" sz="1400" dirty="0" err="1"/>
              <a:t>session</a:t>
            </a:r>
            <a:endParaRPr lang="nl-BE" sz="1400" dirty="0"/>
          </a:p>
          <a:p>
            <a:pPr marL="1200150" lvl="2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nl-BE" sz="1400" dirty="0"/>
              <a:t>Project ID</a:t>
            </a:r>
          </a:p>
          <a:p>
            <a:pPr marL="1200150" lvl="2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nl-BE" sz="1400" dirty="0"/>
              <a:t>“</a:t>
            </a:r>
            <a:r>
              <a:rPr lang="nl-BE" sz="1400" dirty="0" err="1"/>
              <a:t>active</a:t>
            </a:r>
            <a:r>
              <a:rPr lang="nl-BE" sz="1400" dirty="0"/>
              <a:t> datasets”</a:t>
            </a:r>
          </a:p>
          <a:p>
            <a:pPr marL="1200150" lvl="2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nl-BE" sz="1400" dirty="0" err="1"/>
              <a:t>Currently</a:t>
            </a:r>
            <a:r>
              <a:rPr lang="nl-BE" sz="1400" dirty="0"/>
              <a:t> </a:t>
            </a:r>
            <a:r>
              <a:rPr lang="nl-BE" sz="1400" dirty="0" err="1"/>
              <a:t>selected</a:t>
            </a:r>
            <a:r>
              <a:rPr lang="nl-BE" sz="1400" dirty="0"/>
              <a:t> </a:t>
            </a:r>
            <a:r>
              <a:rPr lang="nl-BE" sz="1400" dirty="0" err="1"/>
              <a:t>elements</a:t>
            </a:r>
            <a:endParaRPr lang="nl-BE" sz="1400" dirty="0"/>
          </a:p>
          <a:p>
            <a:pPr lvl="3" indent="-285750">
              <a:lnSpc>
                <a:spcPct val="100000"/>
              </a:lnSpc>
            </a:pPr>
            <a:r>
              <a:rPr lang="nl-BE" sz="1200" dirty="0"/>
              <a:t>List of abstract </a:t>
            </a:r>
            <a:r>
              <a:rPr lang="nl-BE" sz="1200" dirty="0" err="1"/>
              <a:t>concepts</a:t>
            </a:r>
            <a:r>
              <a:rPr lang="nl-BE" sz="1200" dirty="0"/>
              <a:t> (</a:t>
            </a:r>
            <a:r>
              <a:rPr lang="nl-BE" sz="1200" dirty="0" err="1"/>
              <a:t>see</a:t>
            </a:r>
            <a:r>
              <a:rPr lang="nl-BE" sz="1200" dirty="0"/>
              <a:t> </a:t>
            </a:r>
            <a:r>
              <a:rPr lang="nl-BE" sz="1200" dirty="0" err="1"/>
              <a:t>Section</a:t>
            </a:r>
            <a:r>
              <a:rPr lang="nl-BE" sz="1200" dirty="0"/>
              <a:t> 3 [Sub-document </a:t>
            </a:r>
            <a:r>
              <a:rPr lang="nl-BE" sz="1200" dirty="0" err="1"/>
              <a:t>Linking</a:t>
            </a:r>
            <a:r>
              <a:rPr lang="nl-BE" sz="1200" dirty="0"/>
              <a:t>])</a:t>
            </a:r>
          </a:p>
          <a:p>
            <a:pPr lvl="3" indent="-285750">
              <a:lnSpc>
                <a:spcPct val="100000"/>
              </a:lnSpc>
            </a:pPr>
            <a:r>
              <a:rPr lang="nl-BE" sz="1200" dirty="0" err="1"/>
              <a:t>Plugin</a:t>
            </a:r>
            <a:r>
              <a:rPr lang="nl-BE" sz="1200" dirty="0"/>
              <a:t> ‘</a:t>
            </a:r>
            <a:r>
              <a:rPr lang="nl-BE" sz="1200" dirty="0" err="1"/>
              <a:t>knows</a:t>
            </a:r>
            <a:r>
              <a:rPr lang="nl-BE" sz="1200" dirty="0"/>
              <a:t>’ </a:t>
            </a:r>
            <a:r>
              <a:rPr lang="nl-BE" sz="1200" dirty="0" err="1"/>
              <a:t>which</a:t>
            </a:r>
            <a:r>
              <a:rPr lang="nl-BE" sz="1200" dirty="0"/>
              <a:t> </a:t>
            </a:r>
            <a:r>
              <a:rPr lang="nl-BE" sz="1200" dirty="0" err="1"/>
              <a:t>representations</a:t>
            </a:r>
            <a:r>
              <a:rPr lang="nl-BE" sz="1200" dirty="0"/>
              <a:t>/</a:t>
            </a:r>
            <a:r>
              <a:rPr lang="nl-BE" sz="1200" dirty="0" err="1"/>
              <a:t>manifestations</a:t>
            </a:r>
            <a:r>
              <a:rPr lang="nl-BE" sz="1200" dirty="0"/>
              <a:t> </a:t>
            </a:r>
            <a:r>
              <a:rPr lang="nl-BE" sz="1200" dirty="0" err="1"/>
              <a:t>it</a:t>
            </a:r>
            <a:r>
              <a:rPr lang="nl-BE" sz="1200" dirty="0"/>
              <a:t> </a:t>
            </a:r>
            <a:r>
              <a:rPr lang="nl-BE" sz="1200" dirty="0" err="1"/>
              <a:t>can</a:t>
            </a:r>
            <a:r>
              <a:rPr lang="nl-BE" sz="1200" dirty="0"/>
              <a:t> handle</a:t>
            </a:r>
          </a:p>
          <a:p>
            <a:pPr marL="914400" lvl="2" indent="0">
              <a:buNone/>
            </a:pPr>
            <a:r>
              <a:rPr lang="nl-BE" sz="1600" dirty="0"/>
              <a:t>	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endParaRPr lang="nl-BE" sz="1600" dirty="0"/>
          </a:p>
          <a:p>
            <a:pPr marL="914400" lvl="2" indent="0">
              <a:buNone/>
            </a:pPr>
            <a:endParaRPr lang="nl-BE" sz="1400" dirty="0"/>
          </a:p>
        </p:txBody>
      </p:sp>
      <p:sp>
        <p:nvSpPr>
          <p:cNvPr id="6" name="Pijl-rechts 5"/>
          <p:cNvSpPr/>
          <p:nvPr/>
        </p:nvSpPr>
        <p:spPr>
          <a:xfrm>
            <a:off x="2556378" y="3133840"/>
            <a:ext cx="428978" cy="169333"/>
          </a:xfrm>
          <a:prstGeom prst="rightArrow">
            <a:avLst/>
          </a:prstGeom>
          <a:solidFill>
            <a:srgbClr val="041E42"/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DB2D0EAB-10CC-4C94-9A4E-0E9E9A56DCC3}"/>
              </a:ext>
            </a:extLst>
          </p:cNvPr>
          <p:cNvSpPr/>
          <p:nvPr/>
        </p:nvSpPr>
        <p:spPr>
          <a:xfrm>
            <a:off x="259079" y="6472598"/>
            <a:ext cx="1979295" cy="211639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D41CBC6-7177-4D89-A5F7-6B5530C3E06D}"/>
              </a:ext>
            </a:extLst>
          </p:cNvPr>
          <p:cNvSpPr/>
          <p:nvPr/>
        </p:nvSpPr>
        <p:spPr>
          <a:xfrm>
            <a:off x="243840" y="6445339"/>
            <a:ext cx="205420" cy="24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3717643F-AD15-404C-AD7B-18F4BB7C4305}"/>
              </a:ext>
            </a:extLst>
          </p:cNvPr>
          <p:cNvSpPr txBox="1"/>
          <p:nvPr/>
        </p:nvSpPr>
        <p:spPr>
          <a:xfrm>
            <a:off x="520284" y="6439873"/>
            <a:ext cx="1829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END-USER INTERACTION</a:t>
            </a:r>
          </a:p>
        </p:txBody>
      </p:sp>
      <p:pic>
        <p:nvPicPr>
          <p:cNvPr id="9" name="Graphic 8" descr="Ui Ux silhouet">
            <a:extLst>
              <a:ext uri="{FF2B5EF4-FFF2-40B4-BE49-F238E27FC236}">
                <a16:creationId xmlns:a16="http://schemas.microsoft.com/office/drawing/2014/main" id="{F829A93C-CAA4-4654-9BA0-87CE1D106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60" y="6361370"/>
            <a:ext cx="473372" cy="47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969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92C25375-1BE5-4D6C-826B-A712A078A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560" y="1745472"/>
            <a:ext cx="4673928" cy="3593607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3F6BCD9D-4163-47A6-8B74-6183C70A3C3B}"/>
              </a:ext>
            </a:extLst>
          </p:cNvPr>
          <p:cNvSpPr/>
          <p:nvPr/>
        </p:nvSpPr>
        <p:spPr>
          <a:xfrm>
            <a:off x="6474688" y="1993439"/>
            <a:ext cx="1981200" cy="33147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CD5B73C9-9213-498E-B756-82C593B4672A}"/>
              </a:ext>
            </a:extLst>
          </p:cNvPr>
          <p:cNvSpPr/>
          <p:nvPr/>
        </p:nvSpPr>
        <p:spPr>
          <a:xfrm>
            <a:off x="8481124" y="1993439"/>
            <a:ext cx="2489364" cy="165735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8B3CA638-77DA-4329-9FF3-B75C157B650A}"/>
              </a:ext>
            </a:extLst>
          </p:cNvPr>
          <p:cNvSpPr/>
          <p:nvPr/>
        </p:nvSpPr>
        <p:spPr>
          <a:xfrm>
            <a:off x="8481124" y="3650789"/>
            <a:ext cx="2489364" cy="165735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2CF41F67-3F63-4282-A417-EBD60DF9A40F}"/>
              </a:ext>
            </a:extLst>
          </p:cNvPr>
          <p:cNvSpPr txBox="1"/>
          <p:nvPr/>
        </p:nvSpPr>
        <p:spPr>
          <a:xfrm>
            <a:off x="4976903" y="5456241"/>
            <a:ext cx="3361589" cy="2616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sz="1100" b="1" dirty="0"/>
              <a:t>https://lbd-dev.org/resourceOverview/remoteEntry.js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3DB09D5A-1EBF-44FA-AEC6-4955F9F50E2B}"/>
              </a:ext>
            </a:extLst>
          </p:cNvPr>
          <p:cNvSpPr txBox="1"/>
          <p:nvPr/>
        </p:nvSpPr>
        <p:spPr>
          <a:xfrm>
            <a:off x="8633524" y="5456241"/>
            <a:ext cx="3211506" cy="2616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sz="1100" b="1" dirty="0"/>
              <a:t>https://another.comg/imgAnnotate/remoteEntry.js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BF7CC46-C243-4D04-B2D3-666B33EE63A0}"/>
              </a:ext>
            </a:extLst>
          </p:cNvPr>
          <p:cNvSpPr txBox="1"/>
          <p:nvPr/>
        </p:nvSpPr>
        <p:spPr>
          <a:xfrm>
            <a:off x="8799965" y="1305078"/>
            <a:ext cx="3298388" cy="2616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sz="1100" b="1" dirty="0"/>
              <a:t>https://3dsolutions.be/viewerplugin/remoteEntry.js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44CF97CA-7C16-4F20-9CA7-2593AFF9132C}"/>
              </a:ext>
            </a:extLst>
          </p:cNvPr>
          <p:cNvSpPr/>
          <p:nvPr/>
        </p:nvSpPr>
        <p:spPr>
          <a:xfrm>
            <a:off x="6254226" y="2153459"/>
            <a:ext cx="284057" cy="27601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B012280B-7180-4FCC-A17B-F8F383509455}"/>
              </a:ext>
            </a:extLst>
          </p:cNvPr>
          <p:cNvSpPr txBox="1"/>
          <p:nvPr/>
        </p:nvSpPr>
        <p:spPr>
          <a:xfrm>
            <a:off x="4759710" y="1387903"/>
            <a:ext cx="3429955" cy="2616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sz="1100" b="1" dirty="0"/>
              <a:t>https://lbd-dev.org/resourceOverview/remoteEntry.js</a:t>
            </a:r>
          </a:p>
        </p:txBody>
      </p:sp>
      <p:sp>
        <p:nvSpPr>
          <p:cNvPr id="13" name="Vrije vorm: vorm 12">
            <a:extLst>
              <a:ext uri="{FF2B5EF4-FFF2-40B4-BE49-F238E27FC236}">
                <a16:creationId xmlns:a16="http://schemas.microsoft.com/office/drawing/2014/main" id="{7EABF855-70CD-4BD9-8557-18925CCD6798}"/>
              </a:ext>
            </a:extLst>
          </p:cNvPr>
          <p:cNvSpPr/>
          <p:nvPr/>
        </p:nvSpPr>
        <p:spPr>
          <a:xfrm>
            <a:off x="5710112" y="1636757"/>
            <a:ext cx="543207" cy="666572"/>
          </a:xfrm>
          <a:custGeom>
            <a:avLst/>
            <a:gdLst>
              <a:gd name="connsiteX0" fmla="*/ 543207 w 543207"/>
              <a:gd name="connsiteY0" fmla="*/ 666572 h 666572"/>
              <a:gd name="connsiteX1" fmla="*/ 56096 w 543207"/>
              <a:gd name="connsiteY1" fmla="*/ 538385 h 666572"/>
              <a:gd name="connsiteX2" fmla="*/ 30459 w 543207"/>
              <a:gd name="connsiteY2" fmla="*/ 0 h 66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3207" h="666572">
                <a:moveTo>
                  <a:pt x="543207" y="666572"/>
                </a:moveTo>
                <a:cubicBezTo>
                  <a:pt x="342380" y="658026"/>
                  <a:pt x="141554" y="649480"/>
                  <a:pt x="56096" y="538385"/>
                </a:cubicBezTo>
                <a:cubicBezTo>
                  <a:pt x="-29362" y="427290"/>
                  <a:pt x="548" y="213645"/>
                  <a:pt x="30459" y="0"/>
                </a:cubicBezTo>
              </a:path>
            </a:pathLst>
          </a:cu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73B40A1D-6A46-4DB1-BB87-03C09364040F}"/>
              </a:ext>
            </a:extLst>
          </p:cNvPr>
          <p:cNvSpPr/>
          <p:nvPr/>
        </p:nvSpPr>
        <p:spPr>
          <a:xfrm>
            <a:off x="10968421" y="1558120"/>
            <a:ext cx="629459" cy="1089401"/>
          </a:xfrm>
          <a:custGeom>
            <a:avLst/>
            <a:gdLst>
              <a:gd name="connsiteX0" fmla="*/ 0 w 629459"/>
              <a:gd name="connsiteY0" fmla="*/ 1085316 h 1089401"/>
              <a:gd name="connsiteX1" fmla="*/ 461473 w 629459"/>
              <a:gd name="connsiteY1" fmla="*/ 922946 h 1089401"/>
              <a:gd name="connsiteX2" fmla="*/ 615297 w 629459"/>
              <a:gd name="connsiteY2" fmla="*/ 0 h 1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459" h="1089401">
                <a:moveTo>
                  <a:pt x="0" y="1085316"/>
                </a:moveTo>
                <a:cubicBezTo>
                  <a:pt x="179462" y="1094574"/>
                  <a:pt x="358924" y="1103832"/>
                  <a:pt x="461473" y="922946"/>
                </a:cubicBezTo>
                <a:cubicBezTo>
                  <a:pt x="564022" y="742060"/>
                  <a:pt x="667996" y="331862"/>
                  <a:pt x="615297" y="0"/>
                </a:cubicBezTo>
              </a:path>
            </a:pathLst>
          </a:cu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Vrije vorm: vorm 15">
            <a:extLst>
              <a:ext uri="{FF2B5EF4-FFF2-40B4-BE49-F238E27FC236}">
                <a16:creationId xmlns:a16="http://schemas.microsoft.com/office/drawing/2014/main" id="{4F24D9BC-9E5F-4BBA-952C-48E12BB291CC}"/>
              </a:ext>
            </a:extLst>
          </p:cNvPr>
          <p:cNvSpPr/>
          <p:nvPr/>
        </p:nvSpPr>
        <p:spPr>
          <a:xfrm>
            <a:off x="10979143" y="4698679"/>
            <a:ext cx="403033" cy="749502"/>
          </a:xfrm>
          <a:custGeom>
            <a:avLst/>
            <a:gdLst>
              <a:gd name="connsiteX0" fmla="*/ 0 w 403033"/>
              <a:gd name="connsiteY0" fmla="*/ 6018 h 749502"/>
              <a:gd name="connsiteX1" fmla="*/ 358923 w 403033"/>
              <a:gd name="connsiteY1" fmla="*/ 108568 h 749502"/>
              <a:gd name="connsiteX2" fmla="*/ 384561 w 403033"/>
              <a:gd name="connsiteY2" fmla="*/ 749502 h 749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3033" h="749502">
                <a:moveTo>
                  <a:pt x="0" y="6018"/>
                </a:moveTo>
                <a:cubicBezTo>
                  <a:pt x="147415" y="-4664"/>
                  <a:pt x="294830" y="-15346"/>
                  <a:pt x="358923" y="108568"/>
                </a:cubicBezTo>
                <a:cubicBezTo>
                  <a:pt x="423016" y="232482"/>
                  <a:pt x="403788" y="490992"/>
                  <a:pt x="384561" y="749502"/>
                </a:cubicBezTo>
              </a:path>
            </a:pathLst>
          </a:cu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07AB75B0-97DE-4B09-928F-E911C1984B65}"/>
              </a:ext>
            </a:extLst>
          </p:cNvPr>
          <p:cNvSpPr/>
          <p:nvPr/>
        </p:nvSpPr>
        <p:spPr>
          <a:xfrm>
            <a:off x="5780135" y="4790155"/>
            <a:ext cx="686829" cy="666572"/>
          </a:xfrm>
          <a:custGeom>
            <a:avLst/>
            <a:gdLst>
              <a:gd name="connsiteX0" fmla="*/ 686829 w 686829"/>
              <a:gd name="connsiteY0" fmla="*/ 0 h 666572"/>
              <a:gd name="connsiteX1" fmla="*/ 88623 w 686829"/>
              <a:gd name="connsiteY1" fmla="*/ 256374 h 666572"/>
              <a:gd name="connsiteX2" fmla="*/ 3165 w 686829"/>
              <a:gd name="connsiteY2" fmla="*/ 666572 h 66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829" h="666572">
                <a:moveTo>
                  <a:pt x="686829" y="0"/>
                </a:moveTo>
                <a:cubicBezTo>
                  <a:pt x="444698" y="72639"/>
                  <a:pt x="202567" y="145279"/>
                  <a:pt x="88623" y="256374"/>
                </a:cubicBezTo>
                <a:cubicBezTo>
                  <a:pt x="-25321" y="367469"/>
                  <a:pt x="3165" y="666572"/>
                  <a:pt x="3165" y="666572"/>
                </a:cubicBezTo>
              </a:path>
            </a:pathLst>
          </a:cu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2E0FBA9B-3B6A-4541-A62B-0952C760E1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278"/>
          <a:stretch/>
        </p:blipFill>
        <p:spPr>
          <a:xfrm>
            <a:off x="809824" y="2303329"/>
            <a:ext cx="3940843" cy="2733943"/>
          </a:xfrm>
          <a:prstGeom prst="rect">
            <a:avLst/>
          </a:prstGeom>
        </p:spPr>
      </p:pic>
      <p:sp>
        <p:nvSpPr>
          <p:cNvPr id="19" name="Pijl: rechts 18">
            <a:extLst>
              <a:ext uri="{FF2B5EF4-FFF2-40B4-BE49-F238E27FC236}">
                <a16:creationId xmlns:a16="http://schemas.microsoft.com/office/drawing/2014/main" id="{816675F8-A56E-4F6F-B989-EC3000D568CE}"/>
              </a:ext>
            </a:extLst>
          </p:cNvPr>
          <p:cNvSpPr/>
          <p:nvPr/>
        </p:nvSpPr>
        <p:spPr>
          <a:xfrm>
            <a:off x="5166243" y="3446777"/>
            <a:ext cx="812921" cy="261610"/>
          </a:xfrm>
          <a:prstGeom prst="rightArrow">
            <a:avLst/>
          </a:prstGeom>
          <a:solidFill>
            <a:srgbClr val="041E42"/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4F29DB91-7013-4C7F-AB59-8134B97E61B8}"/>
              </a:ext>
            </a:extLst>
          </p:cNvPr>
          <p:cNvSpPr txBox="1"/>
          <p:nvPr/>
        </p:nvSpPr>
        <p:spPr>
          <a:xfrm>
            <a:off x="737976" y="1051981"/>
            <a:ext cx="363794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400" i="1" dirty="0"/>
              <a:t>E.g. For </a:t>
            </a:r>
            <a:r>
              <a:rPr lang="nl-BE" sz="1400" i="1" dirty="0" err="1"/>
              <a:t>task</a:t>
            </a:r>
            <a:r>
              <a:rPr lang="nl-BE" sz="1400" i="1" dirty="0"/>
              <a:t> X, I </a:t>
            </a:r>
            <a:r>
              <a:rPr lang="nl-BE" sz="1400" i="1" dirty="0" err="1"/>
              <a:t>will</a:t>
            </a:r>
            <a:r>
              <a:rPr lang="nl-BE" sz="1400" i="1" dirty="0"/>
              <a:t> </a:t>
            </a:r>
            <a:r>
              <a:rPr lang="nl-BE" sz="1400" i="1" dirty="0" err="1"/>
              <a:t>need</a:t>
            </a:r>
            <a:r>
              <a:rPr lang="nl-BE" sz="1400" i="1" dirty="0"/>
              <a:t>:</a:t>
            </a:r>
          </a:p>
          <a:p>
            <a:r>
              <a:rPr lang="nl-BE" sz="1400" i="1" dirty="0"/>
              <a:t>	-  a 3D viewer </a:t>
            </a:r>
            <a:r>
              <a:rPr lang="nl-BE" sz="1400" i="1" dirty="0" err="1"/>
              <a:t>that</a:t>
            </a:r>
            <a:r>
              <a:rPr lang="nl-BE" sz="1400" i="1" dirty="0"/>
              <a:t> </a:t>
            </a:r>
            <a:r>
              <a:rPr lang="nl-BE" sz="1400" i="1" dirty="0" err="1"/>
              <a:t>can</a:t>
            </a:r>
            <a:r>
              <a:rPr lang="nl-BE" sz="1400" i="1" dirty="0"/>
              <a:t> display IFC </a:t>
            </a:r>
            <a:r>
              <a:rPr lang="nl-BE" sz="1400" i="1" dirty="0" err="1"/>
              <a:t>models</a:t>
            </a:r>
            <a:endParaRPr lang="nl-BE" sz="1400" i="1" dirty="0"/>
          </a:p>
          <a:p>
            <a:r>
              <a:rPr lang="nl-BE" sz="1400" i="1" dirty="0"/>
              <a:t>	- </a:t>
            </a:r>
            <a:r>
              <a:rPr lang="nl-BE" sz="1400" i="1" dirty="0" err="1"/>
              <a:t>an</a:t>
            </a:r>
            <a:r>
              <a:rPr lang="nl-BE" sz="1400" i="1" dirty="0"/>
              <a:t> image annotator</a:t>
            </a:r>
          </a:p>
          <a:p>
            <a:r>
              <a:rPr lang="nl-BE" sz="1400" i="1" dirty="0"/>
              <a:t>	- a SPARQL query module</a:t>
            </a:r>
          </a:p>
          <a:p>
            <a:r>
              <a:rPr lang="nl-BE" sz="1400" i="1" dirty="0"/>
              <a:t>	- …</a:t>
            </a:r>
          </a:p>
        </p:txBody>
      </p:sp>
      <p:sp>
        <p:nvSpPr>
          <p:cNvPr id="21" name="Rechthoek: afgeronde hoeken 20">
            <a:extLst>
              <a:ext uri="{FF2B5EF4-FFF2-40B4-BE49-F238E27FC236}">
                <a16:creationId xmlns:a16="http://schemas.microsoft.com/office/drawing/2014/main" id="{943CF19A-B5EF-47D4-B138-BCDD14E65715}"/>
              </a:ext>
            </a:extLst>
          </p:cNvPr>
          <p:cNvSpPr/>
          <p:nvPr/>
        </p:nvSpPr>
        <p:spPr>
          <a:xfrm>
            <a:off x="259079" y="6472598"/>
            <a:ext cx="1979295" cy="211639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0EE1965E-C55C-48C5-9674-737394F56597}"/>
              </a:ext>
            </a:extLst>
          </p:cNvPr>
          <p:cNvSpPr/>
          <p:nvPr/>
        </p:nvSpPr>
        <p:spPr>
          <a:xfrm>
            <a:off x="243840" y="6445339"/>
            <a:ext cx="205420" cy="24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D0E1E251-CD5F-449A-B036-C2DA8E1CE8B0}"/>
              </a:ext>
            </a:extLst>
          </p:cNvPr>
          <p:cNvSpPr txBox="1"/>
          <p:nvPr/>
        </p:nvSpPr>
        <p:spPr>
          <a:xfrm>
            <a:off x="520284" y="6439873"/>
            <a:ext cx="1829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END-USER INTERACTION</a:t>
            </a:r>
          </a:p>
        </p:txBody>
      </p:sp>
      <p:pic>
        <p:nvPicPr>
          <p:cNvPr id="24" name="Graphic 23" descr="Ui Ux silhouet">
            <a:extLst>
              <a:ext uri="{FF2B5EF4-FFF2-40B4-BE49-F238E27FC236}">
                <a16:creationId xmlns:a16="http://schemas.microsoft.com/office/drawing/2014/main" id="{D836A935-08C2-4C74-8981-A0B8091D7A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60" y="6361370"/>
            <a:ext cx="473372" cy="47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8" grpId="0" animBg="1"/>
      <p:bldP spid="8" grpId="1" animBg="1"/>
      <p:bldP spid="9" grpId="0" animBg="1"/>
      <p:bldP spid="10" grpId="0" animBg="1"/>
      <p:bldP spid="10" grpId="1" animBg="1"/>
      <p:bldP spid="11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0513534C-B465-4B12-AB07-87940D68AC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FF31740-2BA0-47C9-97F4-DF83823DB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demo6">
            <a:hlinkClick r:id="" action="ppaction://media"/>
            <a:extLst>
              <a:ext uri="{FF2B5EF4-FFF2-40B4-BE49-F238E27FC236}">
                <a16:creationId xmlns:a16="http://schemas.microsoft.com/office/drawing/2014/main" id="{348FAD2F-C305-493E-876C-4FDC633D26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471" t="7839"/>
          <a:stretch/>
        </p:blipFill>
        <p:spPr>
          <a:xfrm>
            <a:off x="1495514" y="743484"/>
            <a:ext cx="9632639" cy="5173132"/>
          </a:xfrm>
          <a:prstGeom prst="rect">
            <a:avLst/>
          </a:prstGeom>
        </p:spPr>
      </p:pic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02E0A1C1-2E06-48E2-9080-B9E672AE409A}"/>
              </a:ext>
            </a:extLst>
          </p:cNvPr>
          <p:cNvSpPr/>
          <p:nvPr/>
        </p:nvSpPr>
        <p:spPr>
          <a:xfrm>
            <a:off x="259079" y="6472598"/>
            <a:ext cx="1979295" cy="211639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35F4F4C4-6CEA-457F-9F20-2413ADED0796}"/>
              </a:ext>
            </a:extLst>
          </p:cNvPr>
          <p:cNvSpPr/>
          <p:nvPr/>
        </p:nvSpPr>
        <p:spPr>
          <a:xfrm>
            <a:off x="243840" y="6445339"/>
            <a:ext cx="205420" cy="24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035B95F7-7B0A-446E-94D0-1AE364050763}"/>
              </a:ext>
            </a:extLst>
          </p:cNvPr>
          <p:cNvSpPr txBox="1"/>
          <p:nvPr/>
        </p:nvSpPr>
        <p:spPr>
          <a:xfrm>
            <a:off x="520284" y="6439873"/>
            <a:ext cx="1829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END-USER INTERACTION</a:t>
            </a:r>
          </a:p>
        </p:txBody>
      </p:sp>
      <p:pic>
        <p:nvPicPr>
          <p:cNvPr id="8" name="Graphic 7" descr="Ui Ux silhouet">
            <a:extLst>
              <a:ext uri="{FF2B5EF4-FFF2-40B4-BE49-F238E27FC236}">
                <a16:creationId xmlns:a16="http://schemas.microsoft.com/office/drawing/2014/main" id="{69F75839-668F-4A51-961F-6CFB482DCF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60" y="6361370"/>
            <a:ext cx="473372" cy="47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9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CC050E-729C-4E06-8EDD-727931007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introduction</a:t>
            </a:r>
            <a:endParaRPr lang="nl-BE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4853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F58280-77D6-4F71-AD34-92BB8139C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4. </a:t>
            </a:r>
            <a:r>
              <a:rPr lang="nl-BE" dirty="0" err="1"/>
              <a:t>Proof</a:t>
            </a:r>
            <a:r>
              <a:rPr lang="nl-BE" dirty="0"/>
              <a:t>-of-concept</a:t>
            </a:r>
          </a:p>
        </p:txBody>
      </p:sp>
    </p:spTree>
    <p:extLst>
      <p:ext uri="{BB962C8B-B14F-4D97-AF65-F5344CB8AC3E}">
        <p14:creationId xmlns:p14="http://schemas.microsoft.com/office/powerpoint/2010/main" val="3440644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24BAA3-39FB-4163-862E-59A24C5D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Try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out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331E0DC-659B-4817-BFBE-2218E745CA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 err="1"/>
              <a:t>Very</a:t>
            </a:r>
            <a:r>
              <a:rPr lang="nl-BE" dirty="0"/>
              <a:t> </a:t>
            </a:r>
            <a:r>
              <a:rPr lang="nl-BE" dirty="0" err="1"/>
              <a:t>experimental</a:t>
            </a:r>
            <a:r>
              <a:rPr lang="nl-BE" dirty="0"/>
              <a:t>!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Small server (</a:t>
            </a:r>
            <a:r>
              <a:rPr lang="nl-BE" dirty="0" err="1"/>
              <a:t>limited</a:t>
            </a:r>
            <a:r>
              <a:rPr lang="nl-BE" dirty="0"/>
              <a:t> resources)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http://demo.lbdserver.org</a:t>
            </a:r>
          </a:p>
        </p:txBody>
      </p:sp>
    </p:spTree>
    <p:extLst>
      <p:ext uri="{BB962C8B-B14F-4D97-AF65-F5344CB8AC3E}">
        <p14:creationId xmlns:p14="http://schemas.microsoft.com/office/powerpoint/2010/main" val="7726601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demo I</a:t>
            </a:r>
          </a:p>
        </p:txBody>
      </p:sp>
      <p:pic>
        <p:nvPicPr>
          <p:cNvPr id="6" name="lbdemo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618" t="13607" r="921" b="7405"/>
          <a:stretch/>
        </p:blipFill>
        <p:spPr>
          <a:xfrm>
            <a:off x="1345790" y="1552575"/>
            <a:ext cx="9007885" cy="423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7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E3AD553-EE29-4302-A956-0ED53370A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Demo </a:t>
            </a:r>
            <a:r>
              <a:rPr lang="nl-BE" dirty="0" err="1"/>
              <a:t>iI</a:t>
            </a:r>
            <a:endParaRPr lang="nl-BE" dirty="0"/>
          </a:p>
        </p:txBody>
      </p:sp>
      <p:pic>
        <p:nvPicPr>
          <p:cNvPr id="4" name="Mozilla Firefox 2021-06-23 14-36-28">
            <a:hlinkClick r:id="" action="ppaction://media"/>
            <a:extLst>
              <a:ext uri="{FF2B5EF4-FFF2-40B4-BE49-F238E27FC236}">
                <a16:creationId xmlns:a16="http://schemas.microsoft.com/office/drawing/2014/main" id="{5BED1944-274F-425B-8B4E-64BFA03BC9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9299"/>
          <a:stretch/>
        </p:blipFill>
        <p:spPr>
          <a:xfrm>
            <a:off x="1219200" y="1262130"/>
            <a:ext cx="9753600" cy="4828790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D770A168-5BE0-4179-A5DD-E6976220ED7C}"/>
              </a:ext>
            </a:extLst>
          </p:cNvPr>
          <p:cNvGrpSpPr/>
          <p:nvPr/>
        </p:nvGrpSpPr>
        <p:grpSpPr>
          <a:xfrm>
            <a:off x="182654" y="6405947"/>
            <a:ext cx="3978246" cy="276999"/>
            <a:chOff x="7256665" y="3077792"/>
            <a:chExt cx="3978246" cy="276999"/>
          </a:xfrm>
        </p:grpSpPr>
        <p:sp>
          <p:nvSpPr>
            <p:cNvPr id="6" name="Ovaal 5">
              <a:extLst>
                <a:ext uri="{FF2B5EF4-FFF2-40B4-BE49-F238E27FC236}">
                  <a16:creationId xmlns:a16="http://schemas.microsoft.com/office/drawing/2014/main" id="{63F168FA-C8D3-48BD-B63A-6DBA15AFF4C9}"/>
                </a:ext>
              </a:extLst>
            </p:cNvPr>
            <p:cNvSpPr/>
            <p:nvPr/>
          </p:nvSpPr>
          <p:spPr>
            <a:xfrm>
              <a:off x="7256665" y="3084688"/>
              <a:ext cx="252918" cy="25291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sz="1200" dirty="0"/>
                <a:t>!</a:t>
              </a:r>
            </a:p>
          </p:txBody>
        </p:sp>
        <p:sp>
          <p:nvSpPr>
            <p:cNvPr id="7" name="Tekstvak 6">
              <a:extLst>
                <a:ext uri="{FF2B5EF4-FFF2-40B4-BE49-F238E27FC236}">
                  <a16:creationId xmlns:a16="http://schemas.microsoft.com/office/drawing/2014/main" id="{5436FEDD-13B2-40D6-B5D7-961433CD1228}"/>
                </a:ext>
              </a:extLst>
            </p:cNvPr>
            <p:cNvSpPr txBox="1"/>
            <p:nvPr/>
          </p:nvSpPr>
          <p:spPr>
            <a:xfrm>
              <a:off x="7468162" y="3077792"/>
              <a:ext cx="37667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200" b="1" dirty="0" err="1"/>
                <a:t>Outdated</a:t>
              </a:r>
              <a:r>
                <a:rPr lang="nl-BE" sz="1200" b="1" dirty="0"/>
                <a:t> </a:t>
              </a:r>
              <a:r>
                <a:rPr lang="nl-BE" sz="1200" b="1" dirty="0" err="1"/>
                <a:t>implementation</a:t>
              </a:r>
              <a:r>
                <a:rPr lang="nl-BE" sz="1200" b="1" dirty="0"/>
                <a:t> – </a:t>
              </a:r>
              <a:r>
                <a:rPr lang="nl-BE" sz="1200" b="1" dirty="0" err="1"/>
                <a:t>same</a:t>
              </a:r>
              <a:r>
                <a:rPr lang="nl-BE" sz="1200" b="1" dirty="0"/>
                <a:t> </a:t>
              </a:r>
              <a:r>
                <a:rPr lang="nl-BE" sz="1200" b="1" dirty="0" err="1"/>
                <a:t>concepts</a:t>
              </a:r>
              <a:endParaRPr lang="nl-BE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79588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B7350B-E6D4-4652-B376-A9C7B9A44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5. </a:t>
            </a:r>
            <a:r>
              <a:rPr lang="nl-BE" dirty="0" err="1"/>
              <a:t>conclusion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61485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0ED9B23-8C71-4206-9D7E-C232B75FE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Technological</a:t>
            </a:r>
            <a:r>
              <a:rPr lang="nl-BE" dirty="0"/>
              <a:t> </a:t>
            </a:r>
            <a:r>
              <a:rPr lang="nl-BE" dirty="0" err="1"/>
              <a:t>overview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LBDserver</a:t>
            </a:r>
            <a:endParaRPr lang="nl-BE" dirty="0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1D4EFF1-5EBE-467E-B8CB-87E0D2711775}"/>
              </a:ext>
            </a:extLst>
          </p:cNvPr>
          <p:cNvGrpSpPr/>
          <p:nvPr/>
        </p:nvGrpSpPr>
        <p:grpSpPr>
          <a:xfrm>
            <a:off x="3146855" y="1638812"/>
            <a:ext cx="6396223" cy="4264806"/>
            <a:chOff x="3511386" y="1697637"/>
            <a:chExt cx="6396223" cy="4264806"/>
          </a:xfrm>
        </p:grpSpPr>
        <p:grpSp>
          <p:nvGrpSpPr>
            <p:cNvPr id="2" name="Groep 1">
              <a:extLst>
                <a:ext uri="{FF2B5EF4-FFF2-40B4-BE49-F238E27FC236}">
                  <a16:creationId xmlns:a16="http://schemas.microsoft.com/office/drawing/2014/main" id="{B855F580-13FE-4D8A-94A1-0BB704E5821D}"/>
                </a:ext>
              </a:extLst>
            </p:cNvPr>
            <p:cNvGrpSpPr/>
            <p:nvPr/>
          </p:nvGrpSpPr>
          <p:grpSpPr>
            <a:xfrm>
              <a:off x="7792995" y="2635172"/>
              <a:ext cx="2114614" cy="2114614"/>
              <a:chOff x="818626" y="3026423"/>
              <a:chExt cx="3032669" cy="3032669"/>
            </a:xfrm>
          </p:grpSpPr>
          <p:pic>
            <p:nvPicPr>
              <p:cNvPr id="29" name="Graphic 28" descr="Beeldscherm silhouet">
                <a:extLst>
                  <a:ext uri="{FF2B5EF4-FFF2-40B4-BE49-F238E27FC236}">
                    <a16:creationId xmlns:a16="http://schemas.microsoft.com/office/drawing/2014/main" id="{DCB1F6C7-023B-422D-BA59-0C8F633046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flipH="1">
                <a:off x="818626" y="3026423"/>
                <a:ext cx="3032669" cy="3032669"/>
              </a:xfrm>
              <a:prstGeom prst="rect">
                <a:avLst/>
              </a:prstGeom>
            </p:spPr>
          </p:pic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C53D1154-93F2-44D7-A86D-BAE9BEE44001}"/>
                  </a:ext>
                </a:extLst>
              </p:cNvPr>
              <p:cNvCxnSpPr/>
              <p:nvPr/>
            </p:nvCxnSpPr>
            <p:spPr>
              <a:xfrm>
                <a:off x="1864795" y="3653274"/>
                <a:ext cx="0" cy="1401811"/>
              </a:xfrm>
              <a:prstGeom prst="line">
                <a:avLst/>
              </a:prstGeom>
              <a:ln w="28575">
                <a:solidFill>
                  <a:srgbClr val="041E4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2A4DDBDA-C122-4157-B1F4-9EE44D6F52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64795" y="4532999"/>
                <a:ext cx="1524000" cy="0"/>
              </a:xfrm>
              <a:prstGeom prst="line">
                <a:avLst/>
              </a:prstGeom>
              <a:ln w="28575">
                <a:solidFill>
                  <a:srgbClr val="041E4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Afbeelding 11">
                <a:extLst>
                  <a:ext uri="{FF2B5EF4-FFF2-40B4-BE49-F238E27FC236}">
                    <a16:creationId xmlns:a16="http://schemas.microsoft.com/office/drawing/2014/main" id="{846A92C4-6DD1-43EB-993B-B7961EB19D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98" t="27008" r="24196" b="16788"/>
              <a:stretch/>
            </p:blipFill>
            <p:spPr>
              <a:xfrm>
                <a:off x="2189319" y="3961096"/>
                <a:ext cx="801336" cy="314812"/>
              </a:xfrm>
              <a:prstGeom prst="rect">
                <a:avLst/>
              </a:prstGeom>
            </p:spPr>
          </p:pic>
          <p:pic>
            <p:nvPicPr>
              <p:cNvPr id="13" name="Afbeelding 12">
                <a:extLst>
                  <a:ext uri="{FF2B5EF4-FFF2-40B4-BE49-F238E27FC236}">
                    <a16:creationId xmlns:a16="http://schemas.microsoft.com/office/drawing/2014/main" id="{C2846078-55A2-46F5-A37F-19366EF2E3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4347" b="32225"/>
              <a:stretch/>
            </p:blipFill>
            <p:spPr>
              <a:xfrm>
                <a:off x="2104815" y="4637680"/>
                <a:ext cx="998638" cy="333824"/>
              </a:xfrm>
              <a:prstGeom prst="rect">
                <a:avLst/>
              </a:prstGeom>
            </p:spPr>
          </p:pic>
          <p:pic>
            <p:nvPicPr>
              <p:cNvPr id="42" name="Afbeelding 41">
                <a:extLst>
                  <a:ext uri="{FF2B5EF4-FFF2-40B4-BE49-F238E27FC236}">
                    <a16:creationId xmlns:a16="http://schemas.microsoft.com/office/drawing/2014/main" id="{1EAC873C-6B54-4AF7-B269-5CA9C9142E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96491" y="3719004"/>
                <a:ext cx="340382" cy="1206810"/>
              </a:xfrm>
              <a:prstGeom prst="rect">
                <a:avLst/>
              </a:prstGeom>
            </p:spPr>
          </p:pic>
        </p:grpSp>
        <p:grpSp>
          <p:nvGrpSpPr>
            <p:cNvPr id="135" name="Groep 134">
              <a:extLst>
                <a:ext uri="{FF2B5EF4-FFF2-40B4-BE49-F238E27FC236}">
                  <a16:creationId xmlns:a16="http://schemas.microsoft.com/office/drawing/2014/main" id="{FF802D81-9255-48ED-B636-D5BD225B8826}"/>
                </a:ext>
              </a:extLst>
            </p:cNvPr>
            <p:cNvGrpSpPr/>
            <p:nvPr/>
          </p:nvGrpSpPr>
          <p:grpSpPr>
            <a:xfrm>
              <a:off x="3511386" y="2915384"/>
              <a:ext cx="804259" cy="564944"/>
              <a:chOff x="2925528" y="3097479"/>
              <a:chExt cx="804259" cy="564944"/>
            </a:xfrm>
          </p:grpSpPr>
          <p:pic>
            <p:nvPicPr>
              <p:cNvPr id="132" name="Afbeelding 131">
                <a:extLst>
                  <a:ext uri="{FF2B5EF4-FFF2-40B4-BE49-F238E27FC236}">
                    <a16:creationId xmlns:a16="http://schemas.microsoft.com/office/drawing/2014/main" id="{C026442B-736D-46E3-86B2-53B8ED85AA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50441" y="3097479"/>
                <a:ext cx="401640" cy="401640"/>
              </a:xfrm>
              <a:prstGeom prst="rect">
                <a:avLst/>
              </a:prstGeom>
            </p:spPr>
          </p:pic>
          <p:sp>
            <p:nvSpPr>
              <p:cNvPr id="134" name="Tekstvak 133">
                <a:extLst>
                  <a:ext uri="{FF2B5EF4-FFF2-40B4-BE49-F238E27FC236}">
                    <a16:creationId xmlns:a16="http://schemas.microsoft.com/office/drawing/2014/main" id="{1D564A7B-0B80-4F65-9952-D67AE075D1D9}"/>
                  </a:ext>
                </a:extLst>
              </p:cNvPr>
              <p:cNvSpPr txBox="1"/>
              <p:nvPr/>
            </p:nvSpPr>
            <p:spPr>
              <a:xfrm>
                <a:off x="2925528" y="3446979"/>
                <a:ext cx="80425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BE" sz="800" b="1" dirty="0"/>
                  <a:t>OPEN API</a:t>
                </a:r>
              </a:p>
            </p:txBody>
          </p:sp>
        </p:grpSp>
        <p:sp>
          <p:nvSpPr>
            <p:cNvPr id="4" name="Rechthoek: afgeronde hoeken 3">
              <a:extLst>
                <a:ext uri="{FF2B5EF4-FFF2-40B4-BE49-F238E27FC236}">
                  <a16:creationId xmlns:a16="http://schemas.microsoft.com/office/drawing/2014/main" id="{F0F2F58B-DC13-426C-9F37-E165F1674C85}"/>
                </a:ext>
              </a:extLst>
            </p:cNvPr>
            <p:cNvSpPr/>
            <p:nvPr/>
          </p:nvSpPr>
          <p:spPr>
            <a:xfrm flipH="1">
              <a:off x="5524365" y="2997848"/>
              <a:ext cx="1143269" cy="1143269"/>
            </a:xfrm>
            <a:prstGeom prst="roundRect">
              <a:avLst>
                <a:gd name="adj" fmla="val 6802"/>
              </a:avLst>
            </a:prstGeom>
            <a:solidFill>
              <a:srgbClr val="041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BE" sz="1400" dirty="0"/>
                <a:t>W3C STANDARDS</a:t>
              </a:r>
            </a:p>
          </p:txBody>
        </p:sp>
        <p:sp>
          <p:nvSpPr>
            <p:cNvPr id="5" name="Rechthoek: afgeronde hoeken 4">
              <a:extLst>
                <a:ext uri="{FF2B5EF4-FFF2-40B4-BE49-F238E27FC236}">
                  <a16:creationId xmlns:a16="http://schemas.microsoft.com/office/drawing/2014/main" id="{27487CB1-838B-4CA6-812D-FC92B6DCD61E}"/>
                </a:ext>
              </a:extLst>
            </p:cNvPr>
            <p:cNvSpPr/>
            <p:nvPr/>
          </p:nvSpPr>
          <p:spPr>
            <a:xfrm flipH="1">
              <a:off x="5524365" y="4270388"/>
              <a:ext cx="1143269" cy="1143269"/>
            </a:xfrm>
            <a:prstGeom prst="roundRect">
              <a:avLst>
                <a:gd name="adj" fmla="val 6802"/>
              </a:avLst>
            </a:prstGeom>
            <a:solidFill>
              <a:srgbClr val="041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BE" sz="1200" dirty="0"/>
                <a:t>DATA INTEGRATION</a:t>
              </a:r>
            </a:p>
          </p:txBody>
        </p:sp>
        <p:sp>
          <p:nvSpPr>
            <p:cNvPr id="8" name="Rechthoek: afgeronde hoeken 7">
              <a:extLst>
                <a:ext uri="{FF2B5EF4-FFF2-40B4-BE49-F238E27FC236}">
                  <a16:creationId xmlns:a16="http://schemas.microsoft.com/office/drawing/2014/main" id="{268000A4-EF89-4A7E-8AFF-6B554E7E4873}"/>
                </a:ext>
              </a:extLst>
            </p:cNvPr>
            <p:cNvSpPr/>
            <p:nvPr/>
          </p:nvSpPr>
          <p:spPr>
            <a:xfrm flipH="1">
              <a:off x="6855834" y="3005566"/>
              <a:ext cx="1143269" cy="1143269"/>
            </a:xfrm>
            <a:prstGeom prst="roundRect">
              <a:avLst>
                <a:gd name="adj" fmla="val 6802"/>
              </a:avLst>
            </a:prstGeom>
            <a:solidFill>
              <a:srgbClr val="041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sz="1200" dirty="0"/>
                <a:t>FRONT-END</a:t>
              </a:r>
            </a:p>
            <a:p>
              <a:pPr algn="ctr"/>
              <a:r>
                <a:rPr lang="nl-BE" sz="1200" dirty="0"/>
                <a:t>FEDERATION</a:t>
              </a:r>
            </a:p>
          </p:txBody>
        </p:sp>
        <p:sp>
          <p:nvSpPr>
            <p:cNvPr id="9" name="Rechthoek: afgeronde hoeken 8">
              <a:extLst>
                <a:ext uri="{FF2B5EF4-FFF2-40B4-BE49-F238E27FC236}">
                  <a16:creationId xmlns:a16="http://schemas.microsoft.com/office/drawing/2014/main" id="{858CE2D6-0CF8-4F15-B9CF-29FDF6FC0718}"/>
                </a:ext>
              </a:extLst>
            </p:cNvPr>
            <p:cNvSpPr/>
            <p:nvPr/>
          </p:nvSpPr>
          <p:spPr>
            <a:xfrm flipH="1">
              <a:off x="4209461" y="3005327"/>
              <a:ext cx="1143269" cy="1143269"/>
            </a:xfrm>
            <a:prstGeom prst="roundRect">
              <a:avLst>
                <a:gd name="adj" fmla="val 6802"/>
              </a:avLst>
            </a:prstGeom>
            <a:solidFill>
              <a:srgbClr val="041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sz="1200" dirty="0"/>
                <a:t>SERVICE</a:t>
              </a:r>
            </a:p>
            <a:p>
              <a:pPr algn="ctr"/>
              <a:r>
                <a:rPr lang="nl-BE" sz="1200" dirty="0"/>
                <a:t>FEDERATION</a:t>
              </a:r>
            </a:p>
          </p:txBody>
        </p:sp>
        <p:sp>
          <p:nvSpPr>
            <p:cNvPr id="10" name="Rechthoek: afgeronde hoeken 9">
              <a:extLst>
                <a:ext uri="{FF2B5EF4-FFF2-40B4-BE49-F238E27FC236}">
                  <a16:creationId xmlns:a16="http://schemas.microsoft.com/office/drawing/2014/main" id="{B86DA636-FBA4-423C-B2CC-FAFAF88353B2}"/>
                </a:ext>
              </a:extLst>
            </p:cNvPr>
            <p:cNvSpPr/>
            <p:nvPr/>
          </p:nvSpPr>
          <p:spPr>
            <a:xfrm flipH="1">
              <a:off x="5524364" y="2210419"/>
              <a:ext cx="1143269" cy="658158"/>
            </a:xfrm>
            <a:prstGeom prst="roundRect">
              <a:avLst>
                <a:gd name="adj" fmla="val 6802"/>
              </a:avLst>
            </a:prstGeom>
            <a:solidFill>
              <a:srgbClr val="041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sz="1200" dirty="0"/>
                <a:t>DATA FEDERATION</a:t>
              </a:r>
            </a:p>
          </p:txBody>
        </p:sp>
        <p:sp>
          <p:nvSpPr>
            <p:cNvPr id="16" name="Rechthoek: afgeronde hoeken 15">
              <a:extLst>
                <a:ext uri="{FF2B5EF4-FFF2-40B4-BE49-F238E27FC236}">
                  <a16:creationId xmlns:a16="http://schemas.microsoft.com/office/drawing/2014/main" id="{F69D272F-9327-4B0D-AF19-19DEF2A24A35}"/>
                </a:ext>
              </a:extLst>
            </p:cNvPr>
            <p:cNvSpPr/>
            <p:nvPr/>
          </p:nvSpPr>
          <p:spPr>
            <a:xfrm flipH="1">
              <a:off x="7833602" y="3004237"/>
              <a:ext cx="163120" cy="1143269"/>
            </a:xfrm>
            <a:prstGeom prst="roundRect">
              <a:avLst>
                <a:gd name="adj" fmla="val 0"/>
              </a:avLst>
            </a:prstGeom>
            <a:solidFill>
              <a:srgbClr val="041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200" dirty="0"/>
            </a:p>
          </p:txBody>
        </p:sp>
        <p:sp>
          <p:nvSpPr>
            <p:cNvPr id="44" name="Rechthoek: afgeronde hoeken 43">
              <a:extLst>
                <a:ext uri="{FF2B5EF4-FFF2-40B4-BE49-F238E27FC236}">
                  <a16:creationId xmlns:a16="http://schemas.microsoft.com/office/drawing/2014/main" id="{6337978F-E7E2-4F0C-B159-2FD2867BAE06}"/>
                </a:ext>
              </a:extLst>
            </p:cNvPr>
            <p:cNvSpPr/>
            <p:nvPr/>
          </p:nvSpPr>
          <p:spPr>
            <a:xfrm flipH="1">
              <a:off x="8025378" y="2871544"/>
              <a:ext cx="1625466" cy="100604"/>
            </a:xfrm>
            <a:prstGeom prst="roundRect">
              <a:avLst>
                <a:gd name="adj" fmla="val 0"/>
              </a:avLst>
            </a:prstGeom>
            <a:solidFill>
              <a:srgbClr val="041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200" dirty="0"/>
            </a:p>
          </p:txBody>
        </p:sp>
        <p:sp>
          <p:nvSpPr>
            <p:cNvPr id="45" name="Rechthoek: afgeronde hoeken 44">
              <a:extLst>
                <a:ext uri="{FF2B5EF4-FFF2-40B4-BE49-F238E27FC236}">
                  <a16:creationId xmlns:a16="http://schemas.microsoft.com/office/drawing/2014/main" id="{B883E327-1EBF-4A63-B0D1-B8F7815159FD}"/>
                </a:ext>
              </a:extLst>
            </p:cNvPr>
            <p:cNvSpPr/>
            <p:nvPr/>
          </p:nvSpPr>
          <p:spPr>
            <a:xfrm flipH="1">
              <a:off x="8026823" y="2003389"/>
              <a:ext cx="1625470" cy="919472"/>
            </a:xfrm>
            <a:prstGeom prst="roundRect">
              <a:avLst>
                <a:gd name="adj" fmla="val 6802"/>
              </a:avLst>
            </a:prstGeom>
            <a:solidFill>
              <a:srgbClr val="041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BE" sz="1200" dirty="0"/>
                <a:t>APPLICATION </a:t>
              </a:r>
            </a:p>
            <a:p>
              <a:pPr algn="ctr"/>
              <a:r>
                <a:rPr lang="nl-BE" sz="1200" dirty="0"/>
                <a:t>AECO-STORE</a:t>
              </a:r>
            </a:p>
          </p:txBody>
        </p:sp>
        <p:grpSp>
          <p:nvGrpSpPr>
            <p:cNvPr id="83" name="Groep 82">
              <a:extLst>
                <a:ext uri="{FF2B5EF4-FFF2-40B4-BE49-F238E27FC236}">
                  <a16:creationId xmlns:a16="http://schemas.microsoft.com/office/drawing/2014/main" id="{529FF9CF-8A3D-47E0-A34D-D358DB882AF6}"/>
                </a:ext>
              </a:extLst>
            </p:cNvPr>
            <p:cNvGrpSpPr/>
            <p:nvPr/>
          </p:nvGrpSpPr>
          <p:grpSpPr>
            <a:xfrm>
              <a:off x="5721575" y="3608571"/>
              <a:ext cx="772243" cy="380735"/>
              <a:chOff x="5698181" y="4290914"/>
              <a:chExt cx="772243" cy="380735"/>
            </a:xfrm>
          </p:grpSpPr>
          <p:sp>
            <p:nvSpPr>
              <p:cNvPr id="61" name="Rechthoek: afgeronde hoeken 60">
                <a:extLst>
                  <a:ext uri="{FF2B5EF4-FFF2-40B4-BE49-F238E27FC236}">
                    <a16:creationId xmlns:a16="http://schemas.microsoft.com/office/drawing/2014/main" id="{EE8FA615-3DA5-4593-918A-13784A835D4C}"/>
                  </a:ext>
                </a:extLst>
              </p:cNvPr>
              <p:cNvSpPr/>
              <p:nvPr/>
            </p:nvSpPr>
            <p:spPr>
              <a:xfrm>
                <a:off x="5698181" y="4290914"/>
                <a:ext cx="772243" cy="380735"/>
              </a:xfrm>
              <a:prstGeom prst="roundRect">
                <a:avLst>
                  <a:gd name="adj" fmla="val 9252"/>
                </a:avLst>
              </a:prstGeom>
              <a:solidFill>
                <a:schemeClr val="bg1"/>
              </a:solidFill>
              <a:ln>
                <a:solidFill>
                  <a:srgbClr val="041E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pic>
            <p:nvPicPr>
              <p:cNvPr id="80" name="Afbeelding 79" descr="Afbeelding met tekst, gereedschap, schaar&#10;&#10;Automatisch gegenereerde beschrijving">
                <a:extLst>
                  <a:ext uri="{FF2B5EF4-FFF2-40B4-BE49-F238E27FC236}">
                    <a16:creationId xmlns:a16="http://schemas.microsoft.com/office/drawing/2014/main" id="{9E5121CD-FEB6-49F9-B8CC-93C62237FA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2976" y="4308725"/>
                <a:ext cx="324000" cy="324000"/>
              </a:xfrm>
              <a:prstGeom prst="rect">
                <a:avLst/>
              </a:prstGeom>
            </p:spPr>
          </p:pic>
          <p:pic>
            <p:nvPicPr>
              <p:cNvPr id="82" name="Afbeelding 81">
                <a:extLst>
                  <a:ext uri="{FF2B5EF4-FFF2-40B4-BE49-F238E27FC236}">
                    <a16:creationId xmlns:a16="http://schemas.microsoft.com/office/drawing/2014/main" id="{5F504707-4EA6-4F57-BF39-12232363A8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797" y="4308838"/>
                <a:ext cx="298848" cy="324000"/>
              </a:xfrm>
              <a:prstGeom prst="rect">
                <a:avLst/>
              </a:prstGeom>
            </p:spPr>
          </p:pic>
        </p:grpSp>
        <p:grpSp>
          <p:nvGrpSpPr>
            <p:cNvPr id="6" name="Groep 5">
              <a:extLst>
                <a:ext uri="{FF2B5EF4-FFF2-40B4-BE49-F238E27FC236}">
                  <a16:creationId xmlns:a16="http://schemas.microsoft.com/office/drawing/2014/main" id="{064955AE-302D-4D29-8CA7-DF9107F74400}"/>
                </a:ext>
              </a:extLst>
            </p:cNvPr>
            <p:cNvGrpSpPr/>
            <p:nvPr/>
          </p:nvGrpSpPr>
          <p:grpSpPr>
            <a:xfrm flipH="1">
              <a:off x="5219808" y="1697637"/>
              <a:ext cx="1728307" cy="567396"/>
              <a:chOff x="8535484" y="1314634"/>
              <a:chExt cx="1728307" cy="567396"/>
            </a:xfrm>
          </p:grpSpPr>
          <p:sp>
            <p:nvSpPr>
              <p:cNvPr id="66" name="Rechthoek: afgeronde hoeken 65">
                <a:extLst>
                  <a:ext uri="{FF2B5EF4-FFF2-40B4-BE49-F238E27FC236}">
                    <a16:creationId xmlns:a16="http://schemas.microsoft.com/office/drawing/2014/main" id="{7978622B-8DDC-487C-BCFA-E3834ADCF976}"/>
                  </a:ext>
                </a:extLst>
              </p:cNvPr>
              <p:cNvSpPr/>
              <p:nvPr/>
            </p:nvSpPr>
            <p:spPr>
              <a:xfrm flipH="1">
                <a:off x="8603244" y="1314634"/>
                <a:ext cx="1660547" cy="510271"/>
              </a:xfrm>
              <a:prstGeom prst="roundRect">
                <a:avLst>
                  <a:gd name="adj" fmla="val 6802"/>
                </a:avLst>
              </a:prstGeom>
              <a:noFill/>
              <a:ln w="38100">
                <a:solidFill>
                  <a:srgbClr val="041E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sz="1200" dirty="0"/>
                  <a:t>DATA FEDERATION</a:t>
                </a:r>
              </a:p>
            </p:txBody>
          </p:sp>
          <p:sp>
            <p:nvSpPr>
              <p:cNvPr id="67" name="Rechthoek: afgeronde hoeken 66">
                <a:extLst>
                  <a:ext uri="{FF2B5EF4-FFF2-40B4-BE49-F238E27FC236}">
                    <a16:creationId xmlns:a16="http://schemas.microsoft.com/office/drawing/2014/main" id="{B68E8BA3-17C0-4C58-9E01-F22A6BADCA10}"/>
                  </a:ext>
                </a:extLst>
              </p:cNvPr>
              <p:cNvSpPr/>
              <p:nvPr/>
            </p:nvSpPr>
            <p:spPr>
              <a:xfrm flipH="1">
                <a:off x="8815966" y="1814659"/>
                <a:ext cx="1143269" cy="67371"/>
              </a:xfrm>
              <a:prstGeom prst="roundRect">
                <a:avLst>
                  <a:gd name="adj" fmla="val 0"/>
                </a:avLst>
              </a:prstGeom>
              <a:solidFill>
                <a:srgbClr val="041E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 sz="1200" dirty="0"/>
              </a:p>
            </p:txBody>
          </p:sp>
          <p:pic>
            <p:nvPicPr>
              <p:cNvPr id="68" name="Afbeelding 67">
                <a:extLst>
                  <a:ext uri="{FF2B5EF4-FFF2-40B4-BE49-F238E27FC236}">
                    <a16:creationId xmlns:a16="http://schemas.microsoft.com/office/drawing/2014/main" id="{6533A066-6293-4458-BF62-4034213727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9792319" y="1353953"/>
                <a:ext cx="421757" cy="421757"/>
              </a:xfrm>
              <a:prstGeom prst="rect">
                <a:avLst/>
              </a:prstGeom>
            </p:spPr>
          </p:pic>
          <p:grpSp>
            <p:nvGrpSpPr>
              <p:cNvPr id="72" name="Groep 71">
                <a:extLst>
                  <a:ext uri="{FF2B5EF4-FFF2-40B4-BE49-F238E27FC236}">
                    <a16:creationId xmlns:a16="http://schemas.microsoft.com/office/drawing/2014/main" id="{A7095812-0AC1-43AF-9073-BD035DCB303D}"/>
                  </a:ext>
                </a:extLst>
              </p:cNvPr>
              <p:cNvGrpSpPr/>
              <p:nvPr/>
            </p:nvGrpSpPr>
            <p:grpSpPr>
              <a:xfrm flipH="1">
                <a:off x="8940559" y="1321851"/>
                <a:ext cx="609600" cy="514509"/>
                <a:chOff x="3092482" y="2342856"/>
                <a:chExt cx="609600" cy="514509"/>
              </a:xfrm>
            </p:grpSpPr>
            <p:pic>
              <p:nvPicPr>
                <p:cNvPr id="70" name="Graphic 69" descr="Werknemersbadge silhouet">
                  <a:extLst>
                    <a:ext uri="{FF2B5EF4-FFF2-40B4-BE49-F238E27FC236}">
                      <a16:creationId xmlns:a16="http://schemas.microsoft.com/office/drawing/2014/main" id="{037AD1EC-1DC3-44FD-91C8-DFC4812CF9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20784" y="2342856"/>
                  <a:ext cx="352996" cy="352996"/>
                </a:xfrm>
                <a:prstGeom prst="rect">
                  <a:avLst/>
                </a:prstGeom>
              </p:spPr>
            </p:pic>
            <p:sp>
              <p:nvSpPr>
                <p:cNvPr id="71" name="Tekstvak 70">
                  <a:extLst>
                    <a:ext uri="{FF2B5EF4-FFF2-40B4-BE49-F238E27FC236}">
                      <a16:creationId xmlns:a16="http://schemas.microsoft.com/office/drawing/2014/main" id="{75CE169C-76C3-4305-A4F6-9483243F07CF}"/>
                    </a:ext>
                  </a:extLst>
                </p:cNvPr>
                <p:cNvSpPr txBox="1"/>
                <p:nvPr/>
              </p:nvSpPr>
              <p:spPr>
                <a:xfrm>
                  <a:off x="3092482" y="2603449"/>
                  <a:ext cx="609600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nl-BE" sz="1050" b="1" dirty="0" err="1"/>
                    <a:t>WebID</a:t>
                  </a:r>
                  <a:endParaRPr lang="nl-BE" sz="1050" b="1" dirty="0"/>
                </a:p>
              </p:txBody>
            </p:sp>
          </p:grpSp>
          <p:grpSp>
            <p:nvGrpSpPr>
              <p:cNvPr id="78" name="Groep 77">
                <a:extLst>
                  <a:ext uri="{FF2B5EF4-FFF2-40B4-BE49-F238E27FC236}">
                    <a16:creationId xmlns:a16="http://schemas.microsoft.com/office/drawing/2014/main" id="{08791CF6-47BB-466B-B5F4-2CBF37FE00AB}"/>
                  </a:ext>
                </a:extLst>
              </p:cNvPr>
              <p:cNvGrpSpPr/>
              <p:nvPr/>
            </p:nvGrpSpPr>
            <p:grpSpPr>
              <a:xfrm flipH="1">
                <a:off x="8535484" y="1338888"/>
                <a:ext cx="609600" cy="496263"/>
                <a:chOff x="3257550" y="1824746"/>
                <a:chExt cx="609600" cy="496263"/>
              </a:xfrm>
            </p:grpSpPr>
            <p:pic>
              <p:nvPicPr>
                <p:cNvPr id="76" name="Graphic 75" descr="Vergrendelen silhouet">
                  <a:extLst>
                    <a:ext uri="{FF2B5EF4-FFF2-40B4-BE49-F238E27FC236}">
                      <a16:creationId xmlns:a16="http://schemas.microsoft.com/office/drawing/2014/main" id="{1023A229-4BE2-467E-94D0-6D4F86E843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98520" y="1824746"/>
                  <a:ext cx="342900" cy="342900"/>
                </a:xfrm>
                <a:prstGeom prst="rect">
                  <a:avLst/>
                </a:prstGeom>
              </p:spPr>
            </p:pic>
            <p:sp>
              <p:nvSpPr>
                <p:cNvPr id="77" name="Tekstvak 76">
                  <a:extLst>
                    <a:ext uri="{FF2B5EF4-FFF2-40B4-BE49-F238E27FC236}">
                      <a16:creationId xmlns:a16="http://schemas.microsoft.com/office/drawing/2014/main" id="{5596D782-2893-4F69-BA96-B9C895A4CC3D}"/>
                    </a:ext>
                  </a:extLst>
                </p:cNvPr>
                <p:cNvSpPr txBox="1"/>
                <p:nvPr/>
              </p:nvSpPr>
              <p:spPr>
                <a:xfrm>
                  <a:off x="3257550" y="2067093"/>
                  <a:ext cx="609600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nl-BE" sz="1050" b="1" dirty="0"/>
                    <a:t>WAC</a:t>
                  </a:r>
                </a:p>
              </p:txBody>
            </p:sp>
          </p:grpSp>
          <p:grpSp>
            <p:nvGrpSpPr>
              <p:cNvPr id="87" name="Groep 86">
                <a:extLst>
                  <a:ext uri="{FF2B5EF4-FFF2-40B4-BE49-F238E27FC236}">
                    <a16:creationId xmlns:a16="http://schemas.microsoft.com/office/drawing/2014/main" id="{70DDFB84-FFC5-4292-AA8E-B16E6A2D527E}"/>
                  </a:ext>
                </a:extLst>
              </p:cNvPr>
              <p:cNvGrpSpPr/>
              <p:nvPr/>
            </p:nvGrpSpPr>
            <p:grpSpPr>
              <a:xfrm flipH="1">
                <a:off x="9393790" y="1329634"/>
                <a:ext cx="433016" cy="503201"/>
                <a:chOff x="2484120" y="2991529"/>
                <a:chExt cx="433016" cy="503201"/>
              </a:xfrm>
            </p:grpSpPr>
            <p:sp>
              <p:nvSpPr>
                <p:cNvPr id="84" name="Tekstvak 83">
                  <a:extLst>
                    <a:ext uri="{FF2B5EF4-FFF2-40B4-BE49-F238E27FC236}">
                      <a16:creationId xmlns:a16="http://schemas.microsoft.com/office/drawing/2014/main" id="{BB349454-B0BF-4257-B162-AAACCA719358}"/>
                    </a:ext>
                  </a:extLst>
                </p:cNvPr>
                <p:cNvSpPr txBox="1"/>
                <p:nvPr/>
              </p:nvSpPr>
              <p:spPr>
                <a:xfrm>
                  <a:off x="2484120" y="3240814"/>
                  <a:ext cx="433016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nl-BE" sz="1050" b="1" dirty="0"/>
                    <a:t>LDP</a:t>
                  </a:r>
                </a:p>
              </p:txBody>
            </p:sp>
            <p:pic>
              <p:nvPicPr>
                <p:cNvPr id="86" name="Graphic 85" descr="Geopende map silhouet">
                  <a:extLst>
                    <a:ext uri="{FF2B5EF4-FFF2-40B4-BE49-F238E27FC236}">
                      <a16:creationId xmlns:a16="http://schemas.microsoft.com/office/drawing/2014/main" id="{5148086B-23F8-4625-A3E4-2A5210A346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18607" y="2991529"/>
                  <a:ext cx="375669" cy="375669"/>
                </a:xfrm>
                <a:prstGeom prst="rect">
                  <a:avLst/>
                </a:prstGeom>
              </p:spPr>
            </p:pic>
          </p:grpSp>
        </p:grpSp>
        <p:sp>
          <p:nvSpPr>
            <p:cNvPr id="90" name="Rechthoek: afgeronde hoeken 89">
              <a:extLst>
                <a:ext uri="{FF2B5EF4-FFF2-40B4-BE49-F238E27FC236}">
                  <a16:creationId xmlns:a16="http://schemas.microsoft.com/office/drawing/2014/main" id="{4C01D223-868A-44C4-A859-164B86595BC3}"/>
                </a:ext>
              </a:extLst>
            </p:cNvPr>
            <p:cNvSpPr/>
            <p:nvPr/>
          </p:nvSpPr>
          <p:spPr>
            <a:xfrm flipH="1">
              <a:off x="5524366" y="5357111"/>
              <a:ext cx="1143268" cy="67371"/>
            </a:xfrm>
            <a:prstGeom prst="roundRect">
              <a:avLst>
                <a:gd name="adj" fmla="val 0"/>
              </a:avLst>
            </a:prstGeom>
            <a:solidFill>
              <a:srgbClr val="041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200" dirty="0"/>
            </a:p>
          </p:txBody>
        </p:sp>
        <p:grpSp>
          <p:nvGrpSpPr>
            <p:cNvPr id="102" name="Groep 101">
              <a:extLst>
                <a:ext uri="{FF2B5EF4-FFF2-40B4-BE49-F238E27FC236}">
                  <a16:creationId xmlns:a16="http://schemas.microsoft.com/office/drawing/2014/main" id="{CD66A08E-BE53-4D97-8CF7-6B4A8AE83F4C}"/>
                </a:ext>
              </a:extLst>
            </p:cNvPr>
            <p:cNvGrpSpPr/>
            <p:nvPr/>
          </p:nvGrpSpPr>
          <p:grpSpPr>
            <a:xfrm>
              <a:off x="5729037" y="4918444"/>
              <a:ext cx="794778" cy="380735"/>
              <a:chOff x="4401970" y="1757457"/>
              <a:chExt cx="794778" cy="380735"/>
            </a:xfrm>
          </p:grpSpPr>
          <p:sp>
            <p:nvSpPr>
              <p:cNvPr id="93" name="Rechthoek: afgeronde hoeken 92">
                <a:extLst>
                  <a:ext uri="{FF2B5EF4-FFF2-40B4-BE49-F238E27FC236}">
                    <a16:creationId xmlns:a16="http://schemas.microsoft.com/office/drawing/2014/main" id="{6ED1B231-7671-472F-AD10-3EA2D2A6BB21}"/>
                  </a:ext>
                </a:extLst>
              </p:cNvPr>
              <p:cNvSpPr/>
              <p:nvPr/>
            </p:nvSpPr>
            <p:spPr>
              <a:xfrm>
                <a:off x="4401970" y="1757457"/>
                <a:ext cx="726504" cy="380735"/>
              </a:xfrm>
              <a:prstGeom prst="roundRect">
                <a:avLst>
                  <a:gd name="adj" fmla="val 9252"/>
                </a:avLst>
              </a:prstGeom>
              <a:solidFill>
                <a:schemeClr val="bg1"/>
              </a:solidFill>
              <a:ln>
                <a:solidFill>
                  <a:srgbClr val="041E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pic>
            <p:nvPicPr>
              <p:cNvPr id="97" name="Afbeelding 96" descr="Afbeelding met tekst, gereedschap, schaar, illustratie&#10;&#10;Automatisch gegenereerde beschrijving">
                <a:extLst>
                  <a:ext uri="{FF2B5EF4-FFF2-40B4-BE49-F238E27FC236}">
                    <a16:creationId xmlns:a16="http://schemas.microsoft.com/office/drawing/2014/main" id="{118765F3-8DDB-4424-9C83-A97397FB10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4261" y="1785522"/>
                <a:ext cx="311811" cy="311811"/>
              </a:xfrm>
              <a:prstGeom prst="rect">
                <a:avLst/>
              </a:prstGeom>
            </p:spPr>
          </p:pic>
          <p:grpSp>
            <p:nvGrpSpPr>
              <p:cNvPr id="101" name="Groep 100">
                <a:extLst>
                  <a:ext uri="{FF2B5EF4-FFF2-40B4-BE49-F238E27FC236}">
                    <a16:creationId xmlns:a16="http://schemas.microsoft.com/office/drawing/2014/main" id="{C4542295-05A1-455C-9571-4BAA2D9B5AB1}"/>
                  </a:ext>
                </a:extLst>
              </p:cNvPr>
              <p:cNvGrpSpPr/>
              <p:nvPr/>
            </p:nvGrpSpPr>
            <p:grpSpPr>
              <a:xfrm>
                <a:off x="4686425" y="1761583"/>
                <a:ext cx="510323" cy="354870"/>
                <a:chOff x="6022272" y="1472054"/>
                <a:chExt cx="609600" cy="487629"/>
              </a:xfrm>
            </p:grpSpPr>
            <p:pic>
              <p:nvPicPr>
                <p:cNvPr id="99" name="Graphic 98" descr="Doos silhouet">
                  <a:extLst>
                    <a:ext uri="{FF2B5EF4-FFF2-40B4-BE49-F238E27FC236}">
                      <a16:creationId xmlns:a16="http://schemas.microsoft.com/office/drawing/2014/main" id="{230AC66C-5D44-44BF-932C-0547725033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59093" y="1472054"/>
                  <a:ext cx="335959" cy="335959"/>
                </a:xfrm>
                <a:prstGeom prst="rect">
                  <a:avLst/>
                </a:prstGeom>
              </p:spPr>
            </p:pic>
            <p:sp>
              <p:nvSpPr>
                <p:cNvPr id="100" name="Tekstvak 99">
                  <a:extLst>
                    <a:ext uri="{FF2B5EF4-FFF2-40B4-BE49-F238E27FC236}">
                      <a16:creationId xmlns:a16="http://schemas.microsoft.com/office/drawing/2014/main" id="{050C0BBD-7796-4CD7-BCCD-159AA25B399F}"/>
                    </a:ext>
                  </a:extLst>
                </p:cNvPr>
                <p:cNvSpPr txBox="1"/>
                <p:nvPr/>
              </p:nvSpPr>
              <p:spPr>
                <a:xfrm>
                  <a:off x="6022272" y="1705764"/>
                  <a:ext cx="609600" cy="2539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nl-BE" sz="1050" b="1" dirty="0"/>
                    <a:t>ICDD</a:t>
                  </a:r>
                </a:p>
              </p:txBody>
            </p:sp>
          </p:grpSp>
        </p:grpSp>
        <p:grpSp>
          <p:nvGrpSpPr>
            <p:cNvPr id="7" name="Groep 6">
              <a:extLst>
                <a:ext uri="{FF2B5EF4-FFF2-40B4-BE49-F238E27FC236}">
                  <a16:creationId xmlns:a16="http://schemas.microsoft.com/office/drawing/2014/main" id="{2FA8CB2A-028E-438F-BE1B-BEFBE277B8E0}"/>
                </a:ext>
              </a:extLst>
            </p:cNvPr>
            <p:cNvGrpSpPr/>
            <p:nvPr/>
          </p:nvGrpSpPr>
          <p:grpSpPr>
            <a:xfrm flipH="1">
              <a:off x="4739638" y="5412937"/>
              <a:ext cx="2756406" cy="549506"/>
              <a:chOff x="8055314" y="5512534"/>
              <a:chExt cx="2756406" cy="549506"/>
            </a:xfrm>
          </p:grpSpPr>
          <p:sp>
            <p:nvSpPr>
              <p:cNvPr id="91" name="Rechthoek: afgeronde hoeken 90">
                <a:extLst>
                  <a:ext uri="{FF2B5EF4-FFF2-40B4-BE49-F238E27FC236}">
                    <a16:creationId xmlns:a16="http://schemas.microsoft.com/office/drawing/2014/main" id="{5D7373D8-0488-46B1-87AE-8C61E42C19AA}"/>
                  </a:ext>
                </a:extLst>
              </p:cNvPr>
              <p:cNvSpPr/>
              <p:nvPr/>
            </p:nvSpPr>
            <p:spPr>
              <a:xfrm flipH="1">
                <a:off x="8055314" y="5512534"/>
                <a:ext cx="2756406" cy="510271"/>
              </a:xfrm>
              <a:prstGeom prst="roundRect">
                <a:avLst>
                  <a:gd name="adj" fmla="val 6802"/>
                </a:avLst>
              </a:prstGeom>
              <a:noFill/>
              <a:ln w="38100">
                <a:solidFill>
                  <a:srgbClr val="041E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sz="1200" dirty="0"/>
                  <a:t>DATA FEDERATION</a:t>
                </a:r>
              </a:p>
            </p:txBody>
          </p:sp>
          <p:pic>
            <p:nvPicPr>
              <p:cNvPr id="104" name="Afbeelding 103">
                <a:extLst>
                  <a:ext uri="{FF2B5EF4-FFF2-40B4-BE49-F238E27FC236}">
                    <a16:creationId xmlns:a16="http://schemas.microsoft.com/office/drawing/2014/main" id="{B3614CC9-F810-47A7-B72E-2F1CA03582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209" t="2542" r="31678" b="5471"/>
              <a:stretch/>
            </p:blipFill>
            <p:spPr>
              <a:xfrm flipH="1">
                <a:off x="10419402" y="5546388"/>
                <a:ext cx="331596" cy="423509"/>
              </a:xfrm>
              <a:prstGeom prst="rect">
                <a:avLst/>
              </a:prstGeom>
            </p:spPr>
          </p:pic>
          <p:grpSp>
            <p:nvGrpSpPr>
              <p:cNvPr id="110" name="Groep 109">
                <a:extLst>
                  <a:ext uri="{FF2B5EF4-FFF2-40B4-BE49-F238E27FC236}">
                    <a16:creationId xmlns:a16="http://schemas.microsoft.com/office/drawing/2014/main" id="{07306239-DBD9-4153-983B-80BCC2569F56}"/>
                  </a:ext>
                </a:extLst>
              </p:cNvPr>
              <p:cNvGrpSpPr/>
              <p:nvPr/>
            </p:nvGrpSpPr>
            <p:grpSpPr>
              <a:xfrm flipH="1">
                <a:off x="9678000" y="5555914"/>
                <a:ext cx="331596" cy="423509"/>
                <a:chOff x="9420641" y="2257644"/>
                <a:chExt cx="721714" cy="928752"/>
              </a:xfrm>
            </p:grpSpPr>
            <p:pic>
              <p:nvPicPr>
                <p:cNvPr id="106" name="Afbeelding 105">
                  <a:extLst>
                    <a:ext uri="{FF2B5EF4-FFF2-40B4-BE49-F238E27FC236}">
                      <a16:creationId xmlns:a16="http://schemas.microsoft.com/office/drawing/2014/main" id="{EC9C719B-9FD0-475B-A2FE-CFE80AF5F9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75" t="32123" r="59439" b="30660"/>
                <a:stretch/>
              </p:blipFill>
              <p:spPr>
                <a:xfrm>
                  <a:off x="9420641" y="2257644"/>
                  <a:ext cx="721714" cy="708975"/>
                </a:xfrm>
                <a:prstGeom prst="rect">
                  <a:avLst/>
                </a:prstGeom>
              </p:spPr>
            </p:pic>
            <p:pic>
              <p:nvPicPr>
                <p:cNvPr id="109" name="Afbeelding 108">
                  <a:extLst>
                    <a:ext uri="{FF2B5EF4-FFF2-40B4-BE49-F238E27FC236}">
                      <a16:creationId xmlns:a16="http://schemas.microsoft.com/office/drawing/2014/main" id="{85E30088-241A-436C-B17D-960A5E33C4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483741" y="2965522"/>
                  <a:ext cx="617699" cy="220874"/>
                </a:xfrm>
                <a:prstGeom prst="rect">
                  <a:avLst/>
                </a:prstGeom>
              </p:spPr>
            </p:pic>
          </p:grpSp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1F05846D-9A9C-42D4-AF84-4E8E814BA76F}"/>
                  </a:ext>
                </a:extLst>
              </p:cNvPr>
              <p:cNvGrpSpPr/>
              <p:nvPr/>
            </p:nvGrpSpPr>
            <p:grpSpPr>
              <a:xfrm flipH="1">
                <a:off x="10015376" y="5546388"/>
                <a:ext cx="439680" cy="426086"/>
                <a:chOff x="5147601" y="5387896"/>
                <a:chExt cx="609600" cy="590752"/>
              </a:xfrm>
            </p:grpSpPr>
            <p:pic>
              <p:nvPicPr>
                <p:cNvPr id="112" name="Afbeelding 111">
                  <a:extLst>
                    <a:ext uri="{FF2B5EF4-FFF2-40B4-BE49-F238E27FC236}">
                      <a16:creationId xmlns:a16="http://schemas.microsoft.com/office/drawing/2014/main" id="{18BFD202-339C-4191-B972-87EB48DDD6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56395" y="5387896"/>
                  <a:ext cx="390525" cy="390525"/>
                </a:xfrm>
                <a:prstGeom prst="rect">
                  <a:avLst/>
                </a:prstGeom>
              </p:spPr>
            </p:pic>
            <p:sp>
              <p:nvSpPr>
                <p:cNvPr id="113" name="Tekstvak 112">
                  <a:extLst>
                    <a:ext uri="{FF2B5EF4-FFF2-40B4-BE49-F238E27FC236}">
                      <a16:creationId xmlns:a16="http://schemas.microsoft.com/office/drawing/2014/main" id="{B155D7F3-13D3-49D3-9A89-42B930C3FB7D}"/>
                    </a:ext>
                  </a:extLst>
                </p:cNvPr>
                <p:cNvSpPr txBox="1"/>
                <p:nvPr/>
              </p:nvSpPr>
              <p:spPr>
                <a:xfrm>
                  <a:off x="5147601" y="5724732"/>
                  <a:ext cx="609600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nl-BE" sz="1050" b="1" dirty="0"/>
                    <a:t>BCF</a:t>
                  </a:r>
                </a:p>
              </p:txBody>
            </p:sp>
          </p:grpSp>
          <p:grpSp>
            <p:nvGrpSpPr>
              <p:cNvPr id="120" name="Groep 119">
                <a:extLst>
                  <a:ext uri="{FF2B5EF4-FFF2-40B4-BE49-F238E27FC236}">
                    <a16:creationId xmlns:a16="http://schemas.microsoft.com/office/drawing/2014/main" id="{94C79EB5-8404-4151-B268-D540D73753F2}"/>
                  </a:ext>
                </a:extLst>
              </p:cNvPr>
              <p:cNvGrpSpPr/>
              <p:nvPr/>
            </p:nvGrpSpPr>
            <p:grpSpPr>
              <a:xfrm flipH="1">
                <a:off x="9209722" y="5559006"/>
                <a:ext cx="474671" cy="503034"/>
                <a:chOff x="9948364" y="4183145"/>
                <a:chExt cx="615813" cy="652608"/>
              </a:xfrm>
            </p:grpSpPr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DF69F150-7BB7-45E8-989C-8ED936B558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9448" r="29519" b="26123"/>
                <a:stretch/>
              </p:blipFill>
              <p:spPr>
                <a:xfrm>
                  <a:off x="10006236" y="4183145"/>
                  <a:ext cx="445472" cy="407225"/>
                </a:xfrm>
                <a:prstGeom prst="rect">
                  <a:avLst/>
                </a:prstGeom>
              </p:spPr>
            </p:pic>
            <p:sp>
              <p:nvSpPr>
                <p:cNvPr id="119" name="Tekstvak 118">
                  <a:extLst>
                    <a:ext uri="{FF2B5EF4-FFF2-40B4-BE49-F238E27FC236}">
                      <a16:creationId xmlns:a16="http://schemas.microsoft.com/office/drawing/2014/main" id="{C285C2FF-8935-4116-98BA-1CA77F27175D}"/>
                    </a:ext>
                  </a:extLst>
                </p:cNvPr>
                <p:cNvSpPr txBox="1"/>
                <p:nvPr/>
              </p:nvSpPr>
              <p:spPr>
                <a:xfrm>
                  <a:off x="9948364" y="4506337"/>
                  <a:ext cx="615813" cy="3294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nl-BE" sz="1050" b="1" dirty="0"/>
                    <a:t>LBD</a:t>
                  </a:r>
                </a:p>
              </p:txBody>
            </p:sp>
          </p:grpSp>
          <p:pic>
            <p:nvPicPr>
              <p:cNvPr id="122" name="Afbeelding 121" descr="Afbeelding met tekst, teken, buiten, vectorafbeeldingen&#10;&#10;Automatisch gegenereerde beschrijving">
                <a:extLst>
                  <a:ext uri="{FF2B5EF4-FFF2-40B4-BE49-F238E27FC236}">
                    <a16:creationId xmlns:a16="http://schemas.microsoft.com/office/drawing/2014/main" id="{FBE6665B-0B3F-4B23-A09F-EB9B97733A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8891928" y="5598024"/>
                <a:ext cx="354117" cy="354117"/>
              </a:xfrm>
              <a:prstGeom prst="rect">
                <a:avLst/>
              </a:prstGeom>
            </p:spPr>
          </p:pic>
          <p:pic>
            <p:nvPicPr>
              <p:cNvPr id="2050" name="Picture 2" descr="Brand &amp;amp; Logo | BSC-CNS">
                <a:extLst>
                  <a:ext uri="{FF2B5EF4-FFF2-40B4-BE49-F238E27FC236}">
                    <a16:creationId xmlns:a16="http://schemas.microsoft.com/office/drawing/2014/main" id="{7B8B32A3-F2CE-468D-8B44-819D0754FC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521557" y="5595714"/>
                <a:ext cx="340382" cy="340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6" name="Afbeelding 125" descr="Afbeelding met nachthemel&#10;&#10;Automatisch gegenereerde beschrijving">
                <a:extLst>
                  <a:ext uri="{FF2B5EF4-FFF2-40B4-BE49-F238E27FC236}">
                    <a16:creationId xmlns:a16="http://schemas.microsoft.com/office/drawing/2014/main" id="{AFBC1A28-70D4-42A7-A64C-39A3D41DB8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8112618" y="5582444"/>
                <a:ext cx="378575" cy="378575"/>
              </a:xfrm>
              <a:prstGeom prst="rect">
                <a:avLst/>
              </a:prstGeom>
            </p:spPr>
          </p:pic>
        </p:grpSp>
        <p:sp>
          <p:nvSpPr>
            <p:cNvPr id="128" name="Rechthoek: afgeronde hoeken 127">
              <a:extLst>
                <a:ext uri="{FF2B5EF4-FFF2-40B4-BE49-F238E27FC236}">
                  <a16:creationId xmlns:a16="http://schemas.microsoft.com/office/drawing/2014/main" id="{C3C99A2B-2871-4F62-8D45-A7777368CBD6}"/>
                </a:ext>
              </a:extLst>
            </p:cNvPr>
            <p:cNvSpPr/>
            <p:nvPr/>
          </p:nvSpPr>
          <p:spPr>
            <a:xfrm>
              <a:off x="3670863" y="2902084"/>
              <a:ext cx="510513" cy="1401812"/>
            </a:xfrm>
            <a:prstGeom prst="roundRect">
              <a:avLst>
                <a:gd name="adj" fmla="val 6802"/>
              </a:avLst>
            </a:prstGeom>
            <a:noFill/>
            <a:ln w="38100">
              <a:solidFill>
                <a:srgbClr val="041E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200" dirty="0"/>
            </a:p>
          </p:txBody>
        </p:sp>
        <p:sp>
          <p:nvSpPr>
            <p:cNvPr id="129" name="Rechthoek: afgeronde hoeken 128">
              <a:extLst>
                <a:ext uri="{FF2B5EF4-FFF2-40B4-BE49-F238E27FC236}">
                  <a16:creationId xmlns:a16="http://schemas.microsoft.com/office/drawing/2014/main" id="{309F9163-FAAF-46AB-B8BA-AB8ECF19365C}"/>
                </a:ext>
              </a:extLst>
            </p:cNvPr>
            <p:cNvSpPr/>
            <p:nvPr/>
          </p:nvSpPr>
          <p:spPr>
            <a:xfrm>
              <a:off x="4180945" y="3004044"/>
              <a:ext cx="163120" cy="1143301"/>
            </a:xfrm>
            <a:prstGeom prst="roundRect">
              <a:avLst>
                <a:gd name="adj" fmla="val 0"/>
              </a:avLst>
            </a:prstGeom>
            <a:solidFill>
              <a:srgbClr val="041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200" dirty="0"/>
            </a:p>
          </p:txBody>
        </p: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E5B4EB73-FE5D-4F66-835E-8257E4685108}"/>
                </a:ext>
              </a:extLst>
            </p:cNvPr>
            <p:cNvSpPr txBox="1"/>
            <p:nvPr/>
          </p:nvSpPr>
          <p:spPr>
            <a:xfrm>
              <a:off x="3602702" y="3500002"/>
              <a:ext cx="639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BE" sz="1200" dirty="0"/>
                <a:t>{REST}</a:t>
              </a:r>
            </a:p>
          </p:txBody>
        </p:sp>
        <p:grpSp>
          <p:nvGrpSpPr>
            <p:cNvPr id="138" name="Groep 137">
              <a:extLst>
                <a:ext uri="{FF2B5EF4-FFF2-40B4-BE49-F238E27FC236}">
                  <a16:creationId xmlns:a16="http://schemas.microsoft.com/office/drawing/2014/main" id="{094E564E-340B-4888-BCC1-4A9CAE247B8F}"/>
                </a:ext>
              </a:extLst>
            </p:cNvPr>
            <p:cNvGrpSpPr/>
            <p:nvPr/>
          </p:nvGrpSpPr>
          <p:grpSpPr>
            <a:xfrm>
              <a:off x="3519139" y="3828035"/>
              <a:ext cx="804259" cy="433488"/>
              <a:chOff x="1631703" y="3825837"/>
              <a:chExt cx="804259" cy="433488"/>
            </a:xfrm>
          </p:grpSpPr>
          <p:pic>
            <p:nvPicPr>
              <p:cNvPr id="137" name="Afbeelding 136">
                <a:extLst>
                  <a:ext uri="{FF2B5EF4-FFF2-40B4-BE49-F238E27FC236}">
                    <a16:creationId xmlns:a16="http://schemas.microsoft.com/office/drawing/2014/main" id="{BCCA5B69-A263-4D4F-943F-4091469C04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3738" y="3825837"/>
                <a:ext cx="276999" cy="276999"/>
              </a:xfrm>
              <a:prstGeom prst="rect">
                <a:avLst/>
              </a:prstGeom>
            </p:spPr>
          </p:pic>
          <p:sp>
            <p:nvSpPr>
              <p:cNvPr id="139" name="Tekstvak 138">
                <a:extLst>
                  <a:ext uri="{FF2B5EF4-FFF2-40B4-BE49-F238E27FC236}">
                    <a16:creationId xmlns:a16="http://schemas.microsoft.com/office/drawing/2014/main" id="{5EB9BE83-CA22-45AF-A615-B5259799E386}"/>
                  </a:ext>
                </a:extLst>
              </p:cNvPr>
              <p:cNvSpPr txBox="1"/>
              <p:nvPr/>
            </p:nvSpPr>
            <p:spPr>
              <a:xfrm>
                <a:off x="1631703" y="4043881"/>
                <a:ext cx="80425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BE" sz="800" b="1" dirty="0" err="1"/>
                  <a:t>GraphQL</a:t>
                </a:r>
                <a:endParaRPr lang="nl-BE" sz="800" b="1" dirty="0"/>
              </a:p>
            </p:txBody>
          </p:sp>
        </p:grp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E5CDCD74-5EC9-49DF-8377-D7E1348C4AAD}"/>
                </a:ext>
              </a:extLst>
            </p:cNvPr>
            <p:cNvGrpSpPr/>
            <p:nvPr/>
          </p:nvGrpSpPr>
          <p:grpSpPr>
            <a:xfrm>
              <a:off x="8166827" y="2509111"/>
              <a:ext cx="1408966" cy="461003"/>
              <a:chOff x="4073864" y="1990821"/>
              <a:chExt cx="1408966" cy="461003"/>
            </a:xfrm>
          </p:grpSpPr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B711BCAC-8C0C-448D-B385-6CA0DF24FE89}"/>
                  </a:ext>
                </a:extLst>
              </p:cNvPr>
              <p:cNvGrpSpPr/>
              <p:nvPr/>
            </p:nvGrpSpPr>
            <p:grpSpPr>
              <a:xfrm>
                <a:off x="4073864" y="1990821"/>
                <a:ext cx="1339393" cy="425492"/>
                <a:chOff x="4073864" y="1990821"/>
                <a:chExt cx="1339393" cy="425492"/>
              </a:xfrm>
            </p:grpSpPr>
            <p:sp>
              <p:nvSpPr>
                <p:cNvPr id="75" name="Rechthoek: afgeronde hoeken 74">
                  <a:extLst>
                    <a:ext uri="{FF2B5EF4-FFF2-40B4-BE49-F238E27FC236}">
                      <a16:creationId xmlns:a16="http://schemas.microsoft.com/office/drawing/2014/main" id="{478958B6-A878-420F-BBB8-B9F1BE4876BD}"/>
                    </a:ext>
                  </a:extLst>
                </p:cNvPr>
                <p:cNvSpPr/>
                <p:nvPr/>
              </p:nvSpPr>
              <p:spPr>
                <a:xfrm>
                  <a:off x="4073864" y="1990821"/>
                  <a:ext cx="1339393" cy="425492"/>
                </a:xfrm>
                <a:prstGeom prst="roundRect">
                  <a:avLst>
                    <a:gd name="adj" fmla="val 9252"/>
                  </a:avLst>
                </a:prstGeom>
                <a:solidFill>
                  <a:schemeClr val="bg1"/>
                </a:solidFill>
                <a:ln>
                  <a:solidFill>
                    <a:srgbClr val="041E4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BE"/>
                </a:p>
              </p:txBody>
            </p:sp>
            <p:pic>
              <p:nvPicPr>
                <p:cNvPr id="46" name="Afbeelding 45">
                  <a:extLst>
                    <a:ext uri="{FF2B5EF4-FFF2-40B4-BE49-F238E27FC236}">
                      <a16:creationId xmlns:a16="http://schemas.microsoft.com/office/drawing/2014/main" id="{391CB32C-EF56-44BA-90E3-597271B168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1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880" t="24286" r="10072" b="23044"/>
                <a:stretch/>
              </p:blipFill>
              <p:spPr>
                <a:xfrm>
                  <a:off x="4089094" y="2017605"/>
                  <a:ext cx="1261308" cy="322166"/>
                </a:xfrm>
                <a:prstGeom prst="rect">
                  <a:avLst/>
                </a:prstGeom>
              </p:spPr>
            </p:pic>
          </p:grpSp>
          <p:sp>
            <p:nvSpPr>
              <p:cNvPr id="51" name="Tekstvak 50">
                <a:extLst>
                  <a:ext uri="{FF2B5EF4-FFF2-40B4-BE49-F238E27FC236}">
                    <a16:creationId xmlns:a16="http://schemas.microsoft.com/office/drawing/2014/main" id="{DF4ECD57-AB87-49EF-A950-C438AA2A0485}"/>
                  </a:ext>
                </a:extLst>
              </p:cNvPr>
              <p:cNvSpPr txBox="1"/>
              <p:nvPr/>
            </p:nvSpPr>
            <p:spPr>
              <a:xfrm flipH="1">
                <a:off x="4381037" y="2220992"/>
                <a:ext cx="110179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BE" sz="900" b="1" dirty="0"/>
                  <a:t>module </a:t>
                </a:r>
                <a:r>
                  <a:rPr lang="nl-BE" sz="900" b="1" dirty="0" err="1"/>
                  <a:t>federation</a:t>
                </a:r>
                <a:endParaRPr lang="nl-BE" sz="9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021694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Summary</a:t>
            </a:r>
          </a:p>
        </p:txBody>
      </p:sp>
      <p:sp>
        <p:nvSpPr>
          <p:cNvPr id="5" name="Tijdelijke aanduiding voor tekst 1">
            <a:extLst>
              <a:ext uri="{FF2B5EF4-FFF2-40B4-BE49-F238E27FC236}">
                <a16:creationId xmlns:a16="http://schemas.microsoft.com/office/drawing/2014/main" id="{5A9F78A3-F6FC-4E34-8D2B-786C9E9CBD9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9490" y="1752283"/>
            <a:ext cx="10855735" cy="3978275"/>
          </a:xfrm>
          <a:prstGeom prst="rect">
            <a:avLst/>
          </a:prstGeom>
        </p:spPr>
        <p:txBody>
          <a:bodyPr/>
          <a:lstStyle/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“Federated </a:t>
            </a:r>
            <a:r>
              <a:rPr lang="nl-BE" dirty="0" err="1"/>
              <a:t>multi</a:t>
            </a:r>
            <a:r>
              <a:rPr lang="nl-BE" dirty="0"/>
              <a:t>-model” </a:t>
            </a:r>
            <a:r>
              <a:rPr lang="nl-BE" dirty="0" err="1"/>
              <a:t>based</a:t>
            </a:r>
            <a:r>
              <a:rPr lang="nl-BE" dirty="0"/>
              <a:t> on Solid (AUTH) </a:t>
            </a:r>
            <a:r>
              <a:rPr lang="nl-BE" dirty="0" err="1"/>
              <a:t>and</a:t>
            </a:r>
            <a:r>
              <a:rPr lang="nl-BE" dirty="0"/>
              <a:t> well-</a:t>
            </a:r>
            <a:r>
              <a:rPr lang="nl-BE" dirty="0" err="1"/>
              <a:t>established</a:t>
            </a:r>
            <a:r>
              <a:rPr lang="nl-BE" dirty="0"/>
              <a:t> data storage </a:t>
            </a:r>
            <a:r>
              <a:rPr lang="nl-BE" dirty="0" err="1"/>
              <a:t>technologies</a:t>
            </a:r>
            <a:r>
              <a:rPr lang="nl-BE" dirty="0"/>
              <a:t> (DCAT, LDP)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endParaRPr lang="nl-BE" dirty="0"/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Abstract “</a:t>
            </a:r>
            <a:r>
              <a:rPr lang="nl-BE" dirty="0" err="1"/>
              <a:t>things</a:t>
            </a:r>
            <a:r>
              <a:rPr lang="nl-BE" dirty="0"/>
              <a:t>” have dataset-</a:t>
            </a:r>
            <a:r>
              <a:rPr lang="nl-BE" dirty="0" err="1"/>
              <a:t>specific</a:t>
            </a:r>
            <a:r>
              <a:rPr lang="nl-BE" dirty="0"/>
              <a:t> </a:t>
            </a:r>
            <a:r>
              <a:rPr lang="nl-BE" dirty="0" err="1"/>
              <a:t>representations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managed</a:t>
            </a:r>
            <a:r>
              <a:rPr lang="nl-BE" dirty="0"/>
              <a:t> at different stakeholder </a:t>
            </a:r>
            <a:r>
              <a:rPr lang="nl-BE" dirty="0" err="1"/>
              <a:t>Pods</a:t>
            </a:r>
            <a:endParaRPr lang="nl-BE" dirty="0"/>
          </a:p>
          <a:p>
            <a:pPr marL="342900" indent="-285750">
              <a:buFont typeface="Wingdings" panose="05000000000000000000" pitchFamily="2" charset="2"/>
              <a:buChar char="v"/>
            </a:pPr>
            <a:endParaRPr lang="nl-BE" dirty="0"/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Disparate UI modules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communicate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one</a:t>
            </a:r>
            <a:r>
              <a:rPr lang="nl-BE" dirty="0"/>
              <a:t> </a:t>
            </a:r>
            <a:r>
              <a:rPr lang="nl-BE" dirty="0" err="1"/>
              <a:t>another</a:t>
            </a:r>
            <a:r>
              <a:rPr lang="nl-BE" dirty="0"/>
              <a:t> </a:t>
            </a:r>
            <a:r>
              <a:rPr lang="nl-BE" dirty="0" err="1"/>
              <a:t>using</a:t>
            </a:r>
            <a:r>
              <a:rPr lang="nl-BE" dirty="0"/>
              <a:t> abstract </a:t>
            </a:r>
            <a:r>
              <a:rPr lang="nl-BE" dirty="0" err="1"/>
              <a:t>things</a:t>
            </a:r>
            <a:r>
              <a:rPr lang="nl-BE" dirty="0"/>
              <a:t> &amp; </a:t>
            </a:r>
            <a:r>
              <a:rPr lang="nl-BE" dirty="0" err="1"/>
              <a:t>filtered</a:t>
            </a:r>
            <a:r>
              <a:rPr lang="nl-BE" dirty="0"/>
              <a:t> </a:t>
            </a:r>
            <a:r>
              <a:rPr lang="nl-BE" dirty="0" err="1"/>
              <a:t>manifestations</a:t>
            </a:r>
            <a:endParaRPr lang="nl-BE" dirty="0"/>
          </a:p>
          <a:p>
            <a:pPr marL="342900" indent="-285750">
              <a:buFont typeface="Wingdings" panose="05000000000000000000" pitchFamily="2" charset="2"/>
              <a:buChar char="v"/>
            </a:pPr>
            <a:endParaRPr lang="nl-BE" dirty="0"/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UI modules of different </a:t>
            </a:r>
            <a:r>
              <a:rPr lang="nl-BE" dirty="0" err="1"/>
              <a:t>origin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configured</a:t>
            </a:r>
            <a:r>
              <a:rPr lang="nl-BE" dirty="0"/>
              <a:t> in a “shopping cart” </a:t>
            </a:r>
            <a:r>
              <a:rPr lang="nl-BE" dirty="0" err="1"/>
              <a:t>configuration</a:t>
            </a:r>
            <a:endParaRPr lang="nl-BE" dirty="0"/>
          </a:p>
          <a:p>
            <a:pPr marL="971550" lvl="1" indent="-285750">
              <a:buFont typeface="Wingdings" panose="05000000000000000000" pitchFamily="2" charset="2"/>
              <a:buChar char="v"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541972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Future</a:t>
            </a:r>
            <a:r>
              <a:rPr lang="nl-BE" dirty="0"/>
              <a:t> </a:t>
            </a:r>
            <a:r>
              <a:rPr lang="nl-BE" dirty="0" err="1"/>
              <a:t>work</a:t>
            </a:r>
            <a:endParaRPr lang="nl-BE" dirty="0"/>
          </a:p>
        </p:txBody>
      </p:sp>
      <p:sp>
        <p:nvSpPr>
          <p:cNvPr id="4" name="Tijdelijke aanduiding voor tekst 1">
            <a:extLst>
              <a:ext uri="{FF2B5EF4-FFF2-40B4-BE49-F238E27FC236}">
                <a16:creationId xmlns:a16="http://schemas.microsoft.com/office/drawing/2014/main" id="{5A9F78A3-F6FC-4E34-8D2B-786C9E9CBD9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9490" y="1752283"/>
            <a:ext cx="10855735" cy="3978275"/>
          </a:xfrm>
          <a:prstGeom prst="rect">
            <a:avLst/>
          </a:prstGeom>
        </p:spPr>
        <p:txBody>
          <a:bodyPr/>
          <a:lstStyle/>
          <a:p>
            <a:r>
              <a:rPr lang="nl-BE" b="1" dirty="0"/>
              <a:t>ACADEMIC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How to handle </a:t>
            </a:r>
            <a:r>
              <a:rPr lang="nl-BE" i="1" dirty="0" err="1"/>
              <a:t>dynamic</a:t>
            </a:r>
            <a:r>
              <a:rPr lang="nl-BE" dirty="0"/>
              <a:t> </a:t>
            </a:r>
            <a:r>
              <a:rPr lang="nl-BE" dirty="0" err="1"/>
              <a:t>phases</a:t>
            </a:r>
            <a:r>
              <a:rPr lang="nl-BE" dirty="0"/>
              <a:t> (e.g. design) in contrast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static</a:t>
            </a:r>
            <a:r>
              <a:rPr lang="nl-BE" dirty="0"/>
              <a:t> </a:t>
            </a:r>
            <a:r>
              <a:rPr lang="nl-BE" dirty="0" err="1"/>
              <a:t>phases</a:t>
            </a:r>
            <a:r>
              <a:rPr lang="nl-BE" dirty="0"/>
              <a:t>? 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Real-time </a:t>
            </a:r>
            <a:r>
              <a:rPr lang="nl-BE" dirty="0" err="1"/>
              <a:t>connection</a:t>
            </a:r>
            <a:r>
              <a:rPr lang="nl-BE" dirty="0"/>
              <a:t> &amp; </a:t>
            </a:r>
            <a:r>
              <a:rPr lang="nl-BE" dirty="0" err="1"/>
              <a:t>syncing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BIM </a:t>
            </a:r>
            <a:r>
              <a:rPr lang="nl-BE" dirty="0" err="1"/>
              <a:t>authoring</a:t>
            </a:r>
            <a:r>
              <a:rPr lang="nl-BE" dirty="0"/>
              <a:t> tools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More </a:t>
            </a:r>
            <a:r>
              <a:rPr lang="nl-BE" dirty="0" err="1"/>
              <a:t>standardised</a:t>
            </a:r>
            <a:r>
              <a:rPr lang="nl-BE" dirty="0"/>
              <a:t> API approach, </a:t>
            </a:r>
            <a:r>
              <a:rPr lang="nl-BE" dirty="0" err="1"/>
              <a:t>less</a:t>
            </a:r>
            <a:r>
              <a:rPr lang="nl-BE" dirty="0"/>
              <a:t> ad-hoc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Paper: </a:t>
            </a:r>
            <a:r>
              <a:rPr lang="nl-BE" dirty="0" err="1"/>
              <a:t>submitting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Special Issue of </a:t>
            </a:r>
            <a:r>
              <a:rPr lang="nl-BE" dirty="0" err="1"/>
              <a:t>Semantic</a:t>
            </a:r>
            <a:r>
              <a:rPr lang="nl-BE" dirty="0"/>
              <a:t> Web Journal</a:t>
            </a:r>
            <a:endParaRPr lang="nl-BE" b="1" dirty="0"/>
          </a:p>
          <a:p>
            <a:endParaRPr lang="nl-BE" b="1" dirty="0"/>
          </a:p>
          <a:p>
            <a:r>
              <a:rPr lang="nl-BE" b="1" dirty="0"/>
              <a:t>IMPLEMENTATION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 err="1"/>
              <a:t>Publish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document </a:t>
            </a:r>
            <a:r>
              <a:rPr lang="nl-BE" dirty="0" err="1"/>
              <a:t>LBDserver</a:t>
            </a:r>
            <a:r>
              <a:rPr lang="nl-BE" dirty="0"/>
              <a:t> backend services (CSS/</a:t>
            </a:r>
            <a:r>
              <a:rPr lang="nl-BE" dirty="0" err="1"/>
              <a:t>satellite</a:t>
            </a:r>
            <a:r>
              <a:rPr lang="nl-BE" dirty="0"/>
              <a:t>-API/</a:t>
            </a:r>
            <a:r>
              <a:rPr lang="nl-BE" dirty="0" err="1"/>
              <a:t>MongoDB</a:t>
            </a:r>
            <a:r>
              <a:rPr lang="nl-BE" dirty="0"/>
              <a:t>/</a:t>
            </a:r>
            <a:r>
              <a:rPr lang="nl-BE" dirty="0" err="1"/>
              <a:t>Fuseki</a:t>
            </a:r>
            <a:r>
              <a:rPr lang="nl-BE" dirty="0"/>
              <a:t>)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Document </a:t>
            </a:r>
            <a:r>
              <a:rPr lang="nl-BE" dirty="0" err="1"/>
              <a:t>npm</a:t>
            </a:r>
            <a:r>
              <a:rPr lang="nl-BE" dirty="0"/>
              <a:t> module “</a:t>
            </a:r>
            <a:r>
              <a:rPr lang="nl-BE" dirty="0" err="1"/>
              <a:t>consolid</a:t>
            </a:r>
            <a:r>
              <a:rPr lang="nl-BE" dirty="0"/>
              <a:t>”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communication</a:t>
            </a:r>
            <a:r>
              <a:rPr lang="nl-BE" dirty="0"/>
              <a:t> </a:t>
            </a:r>
            <a:r>
              <a:rPr lang="nl-BE" dirty="0" err="1"/>
              <a:t>between</a:t>
            </a:r>
            <a:r>
              <a:rPr lang="nl-BE" dirty="0"/>
              <a:t> client </a:t>
            </a:r>
            <a:r>
              <a:rPr lang="nl-BE" dirty="0" err="1"/>
              <a:t>and</a:t>
            </a:r>
            <a:r>
              <a:rPr lang="nl-BE" dirty="0"/>
              <a:t> servers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Document </a:t>
            </a:r>
            <a:r>
              <a:rPr lang="nl-BE" dirty="0" err="1"/>
              <a:t>creation</a:t>
            </a:r>
            <a:r>
              <a:rPr lang="nl-BE" dirty="0"/>
              <a:t> of micro-front-end modules on top of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LBDserver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198249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8DFAD5-94B0-4040-A2C0-6945012D9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490" y="362005"/>
            <a:ext cx="10515600" cy="415498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Contact</a:t>
            </a:r>
          </a:p>
        </p:txBody>
      </p:sp>
      <p:sp>
        <p:nvSpPr>
          <p:cNvPr id="3" name="Tijdelijke aanduiding voor tekst 1">
            <a:extLst>
              <a:ext uri="{FF2B5EF4-FFF2-40B4-BE49-F238E27FC236}">
                <a16:creationId xmlns:a16="http://schemas.microsoft.com/office/drawing/2014/main" id="{AFBAE870-AA27-4499-89BC-3644C48E9EF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9490" y="1752283"/>
            <a:ext cx="7789863" cy="4621884"/>
          </a:xfrm>
          <a:prstGeom prst="rect">
            <a:avLst/>
          </a:prstGeom>
        </p:spPr>
        <p:txBody>
          <a:bodyPr/>
          <a:lstStyle/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nl-BE" b="1" dirty="0" err="1"/>
              <a:t>Main</a:t>
            </a:r>
            <a:r>
              <a:rPr lang="nl-BE" b="1" dirty="0"/>
              <a:t> Research</a:t>
            </a:r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nl-BE" dirty="0"/>
              <a:t>Jeroen Werbrouck</a:t>
            </a:r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nl-BE" dirty="0"/>
              <a:t>PhD Researcher (FWO </a:t>
            </a:r>
            <a:r>
              <a:rPr lang="nl-BE" dirty="0" err="1"/>
              <a:t>Flanders</a:t>
            </a:r>
            <a:r>
              <a:rPr lang="nl-BE" dirty="0"/>
              <a:t>)</a:t>
            </a:r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nl-BE" dirty="0" err="1"/>
              <a:t>Ghent</a:t>
            </a:r>
            <a:r>
              <a:rPr lang="nl-BE" dirty="0"/>
              <a:t> University | RWTH Aachen</a:t>
            </a:r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nl-BE" dirty="0">
                <a:hlinkClick r:id="rId3"/>
              </a:rPr>
              <a:t>Jeroen [dot] </a:t>
            </a:r>
            <a:r>
              <a:rPr lang="nl-BE" dirty="0" err="1">
                <a:hlinkClick r:id="rId3"/>
              </a:rPr>
              <a:t>werbrouck</a:t>
            </a:r>
            <a:r>
              <a:rPr lang="nl-BE" dirty="0">
                <a:hlinkClick r:id="rId3"/>
              </a:rPr>
              <a:t> [at] </a:t>
            </a:r>
            <a:r>
              <a:rPr lang="nl-BE" dirty="0" err="1">
                <a:hlinkClick r:id="rId3"/>
              </a:rPr>
              <a:t>ugent</a:t>
            </a:r>
            <a:r>
              <a:rPr lang="nl-BE" dirty="0">
                <a:hlinkClick r:id="rId3"/>
              </a:rPr>
              <a:t> [dot] </a:t>
            </a:r>
            <a:r>
              <a:rPr lang="nl-BE" dirty="0" err="1">
                <a:hlinkClick r:id="rId3"/>
              </a:rPr>
              <a:t>be</a:t>
            </a:r>
            <a:endParaRPr lang="nl-BE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nl-BE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nl-BE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nl-BE" b="1" dirty="0"/>
              <a:t>Promotors</a:t>
            </a:r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nl-BE" dirty="0"/>
              <a:t>Erik Mannens (</a:t>
            </a:r>
            <a:r>
              <a:rPr lang="nl-BE" dirty="0" err="1"/>
              <a:t>Ghent</a:t>
            </a:r>
            <a:r>
              <a:rPr lang="nl-BE" dirty="0"/>
              <a:t> University | IMEC )</a:t>
            </a:r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nl-BE" dirty="0"/>
              <a:t>Pieter Pauwels (</a:t>
            </a:r>
            <a:r>
              <a:rPr lang="nl-BE" dirty="0" err="1"/>
              <a:t>Ghent</a:t>
            </a:r>
            <a:r>
              <a:rPr lang="nl-BE" dirty="0"/>
              <a:t> University | TU Eindhoven)</a:t>
            </a:r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nl-BE" dirty="0"/>
              <a:t>Jakob Beetz (RWTH Aachen)</a:t>
            </a:r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nl-BE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nl-BE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nl-BE" sz="1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nl-BE" sz="1800" b="1" dirty="0"/>
              <a:t>Project Info</a:t>
            </a:r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nl-BE" sz="1800" dirty="0">
                <a:hlinkClick r:id="rId4"/>
              </a:rPr>
              <a:t>https://lbdserver.org</a:t>
            </a:r>
            <a:endParaRPr lang="nl-BE" sz="1800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nl-BE" sz="1800" dirty="0">
                <a:hlinkClick r:id="rId5"/>
              </a:rPr>
              <a:t>https://github.com/ConSolidProject/</a:t>
            </a:r>
            <a:endParaRPr lang="nl-BE" sz="1800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nl-BE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0F479EF-B946-4EAA-9668-63DF11D265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694" y="2999027"/>
            <a:ext cx="1494930" cy="829466"/>
          </a:xfrm>
          <a:prstGeom prst="rect">
            <a:avLst/>
          </a:prstGeom>
        </p:spPr>
      </p:pic>
      <p:pic>
        <p:nvPicPr>
          <p:cNvPr id="6" name="Afbeelding 5" descr="Afbeelding met tekst, illustratie, vectorafbeeldingen&#10;&#10;Automatisch gegenereerde beschrijving">
            <a:extLst>
              <a:ext uri="{FF2B5EF4-FFF2-40B4-BE49-F238E27FC236}">
                <a16:creationId xmlns:a16="http://schemas.microsoft.com/office/drawing/2014/main" id="{98066E98-048E-4AF9-9E6A-BBE84E4244D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034" y="3665510"/>
            <a:ext cx="1293677" cy="821512"/>
          </a:xfrm>
          <a:prstGeom prst="rect">
            <a:avLst/>
          </a:prstGeom>
        </p:spPr>
      </p:pic>
      <p:pic>
        <p:nvPicPr>
          <p:cNvPr id="7" name="Afbeelding 6" descr="Afbeelding met tekst, illustratie&#10;&#10;Automatisch gegenereerde beschrijving">
            <a:extLst>
              <a:ext uri="{FF2B5EF4-FFF2-40B4-BE49-F238E27FC236}">
                <a16:creationId xmlns:a16="http://schemas.microsoft.com/office/drawing/2014/main" id="{F3F18C77-CF61-4FD6-AF0E-8E8DB69E1DD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827" y="4620887"/>
            <a:ext cx="1230093" cy="487885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A5574CF7-142D-418B-9544-EE9C6DB0B7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67239" y="5242637"/>
            <a:ext cx="955271" cy="614103"/>
          </a:xfrm>
          <a:prstGeom prst="rect">
            <a:avLst/>
          </a:prstGeom>
        </p:spPr>
      </p:pic>
      <p:pic>
        <p:nvPicPr>
          <p:cNvPr id="13" name="Logo EN">
            <a:extLst>
              <a:ext uri="{FF2B5EF4-FFF2-40B4-BE49-F238E27FC236}">
                <a16:creationId xmlns:a16="http://schemas.microsoft.com/office/drawing/2014/main" id="{CB72A75C-5178-4511-96E8-13E2C648B75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036" y="1639644"/>
            <a:ext cx="2011981" cy="16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0353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02F4C372-697F-4C14-A619-9F780783008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9490" y="1752283"/>
            <a:ext cx="7789863" cy="397827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6409A395-74B5-4CA4-8BB0-CACF918080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82B7C113-D126-422F-9379-F2778582E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65279"/>
            <a:ext cx="12192000" cy="1127441"/>
          </a:xfrm>
        </p:spPr>
        <p:txBody>
          <a:bodyPr/>
          <a:lstStyle/>
          <a:p>
            <a:pPr algn="ctr"/>
            <a:r>
              <a:rPr lang="nl-BE" sz="60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519799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A251BF98-33A3-4BD8-B162-502A8C312B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8454" y="1175915"/>
            <a:ext cx="5693546" cy="510412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68DFAD5-94B0-4040-A2C0-6945012D9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490" y="362005"/>
            <a:ext cx="10515600" cy="415498"/>
          </a:xfrm>
          <a:prstGeom prst="rect">
            <a:avLst/>
          </a:prstGeom>
        </p:spPr>
        <p:txBody>
          <a:bodyPr/>
          <a:lstStyle/>
          <a:p>
            <a:r>
              <a:rPr lang="en-US" b="1" dirty="0"/>
              <a:t>Context: Data Federation in AEC</a:t>
            </a:r>
          </a:p>
        </p:txBody>
      </p:sp>
      <p:pic>
        <p:nvPicPr>
          <p:cNvPr id="160" name="Afbeelding 159">
            <a:extLst>
              <a:ext uri="{FF2B5EF4-FFF2-40B4-BE49-F238E27FC236}">
                <a16:creationId xmlns:a16="http://schemas.microsoft.com/office/drawing/2014/main" id="{F9406A6F-2668-4EB5-9EDB-865E1D34707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2008" y="5730558"/>
            <a:ext cx="5264746" cy="382702"/>
          </a:xfrm>
          <a:prstGeom prst="rect">
            <a:avLst/>
          </a:prstGeom>
        </p:spPr>
      </p:pic>
      <p:sp>
        <p:nvSpPr>
          <p:cNvPr id="5" name="Tijdelijke aanduiding voor tekst 1">
            <a:extLst>
              <a:ext uri="{FF2B5EF4-FFF2-40B4-BE49-F238E27FC236}">
                <a16:creationId xmlns:a16="http://schemas.microsoft.com/office/drawing/2014/main" id="{1794FF55-7C52-4DF0-AA80-38E149E7937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9490" y="1752284"/>
            <a:ext cx="7611359" cy="1848426"/>
          </a:xfrm>
          <a:prstGeom prst="rect">
            <a:avLst/>
          </a:prstGeom>
        </p:spPr>
        <p:txBody>
          <a:bodyPr/>
          <a:lstStyle/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Project-</a:t>
            </a:r>
            <a:r>
              <a:rPr lang="nl-BE" dirty="0" err="1"/>
              <a:t>specific</a:t>
            </a:r>
            <a:r>
              <a:rPr lang="nl-BE" dirty="0"/>
              <a:t> data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 err="1"/>
              <a:t>Contextual</a:t>
            </a:r>
            <a:r>
              <a:rPr lang="nl-BE" dirty="0"/>
              <a:t> data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Services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Data </a:t>
            </a:r>
            <a:r>
              <a:rPr lang="nl-BE" dirty="0" err="1"/>
              <a:t>heterogeneity</a:t>
            </a:r>
            <a:endParaRPr lang="nl-BE" dirty="0"/>
          </a:p>
          <a:p>
            <a:pPr marL="342900" indent="-285750">
              <a:buFont typeface="Wingdings" panose="05000000000000000000" pitchFamily="2" charset="2"/>
              <a:buChar char="v"/>
            </a:pPr>
            <a:endParaRPr lang="nl-BE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2B44E925-0FF7-42BD-BA90-B29A181DD5FE}"/>
              </a:ext>
            </a:extLst>
          </p:cNvPr>
          <p:cNvSpPr txBox="1"/>
          <p:nvPr/>
        </p:nvSpPr>
        <p:spPr>
          <a:xfrm>
            <a:off x="3731294" y="2224764"/>
            <a:ext cx="399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Decentralised</a:t>
            </a:r>
            <a:r>
              <a:rPr lang="nl-BE" dirty="0"/>
              <a:t> access control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2B44E925-0FF7-42BD-BA90-B29A181DD5FE}"/>
              </a:ext>
            </a:extLst>
          </p:cNvPr>
          <p:cNvSpPr txBox="1"/>
          <p:nvPr/>
        </p:nvSpPr>
        <p:spPr>
          <a:xfrm>
            <a:off x="3731294" y="2659501"/>
            <a:ext cx="399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Sub-document information </a:t>
            </a:r>
            <a:r>
              <a:rPr lang="nl-BE" dirty="0" err="1"/>
              <a:t>linking</a:t>
            </a:r>
            <a:endParaRPr lang="nl-BE" dirty="0"/>
          </a:p>
        </p:txBody>
      </p:sp>
      <p:sp>
        <p:nvSpPr>
          <p:cNvPr id="10" name="Rechthoek 9"/>
          <p:cNvSpPr/>
          <p:nvPr/>
        </p:nvSpPr>
        <p:spPr>
          <a:xfrm>
            <a:off x="925205" y="3996270"/>
            <a:ext cx="631394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nl-BE" sz="2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“Using a 3rd party Web BIM service, </a:t>
            </a:r>
            <a:r>
              <a:rPr lang="nl-BE" sz="20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the</a:t>
            </a:r>
            <a:r>
              <a:rPr lang="nl-BE" sz="2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nl-BE" sz="2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Asset </a:t>
            </a:r>
            <a:r>
              <a:rPr lang="nl-BE" sz="2000" b="1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Owner</a:t>
            </a:r>
            <a:r>
              <a:rPr lang="nl-BE" sz="2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nl-BE" sz="20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localises</a:t>
            </a:r>
            <a:r>
              <a:rPr lang="nl-BE" sz="2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a </a:t>
            </a:r>
            <a:r>
              <a:rPr lang="nl-BE" sz="20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damage</a:t>
            </a:r>
            <a:r>
              <a:rPr lang="nl-BE" sz="2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nl-BE" sz="20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pattern</a:t>
            </a:r>
            <a:r>
              <a:rPr lang="nl-BE" sz="2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on a picture of </a:t>
            </a:r>
            <a:r>
              <a:rPr lang="nl-BE" sz="20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the</a:t>
            </a:r>
            <a:r>
              <a:rPr lang="nl-BE" sz="2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nl-BE" sz="2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Facility Manager</a:t>
            </a:r>
            <a:r>
              <a:rPr lang="nl-BE" sz="2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, </a:t>
            </a:r>
            <a:r>
              <a:rPr lang="nl-BE" sz="20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linking</a:t>
            </a:r>
            <a:r>
              <a:rPr lang="nl-BE" sz="2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nl-BE" sz="20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it</a:t>
            </a:r>
            <a:r>
              <a:rPr lang="nl-BE" sz="2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to </a:t>
            </a:r>
            <a:r>
              <a:rPr lang="nl-BE" sz="20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an</a:t>
            </a:r>
            <a:r>
              <a:rPr lang="nl-BE" sz="2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nl-BE" sz="20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existing</a:t>
            </a:r>
            <a:r>
              <a:rPr lang="nl-BE" sz="2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building element via </a:t>
            </a:r>
            <a:r>
              <a:rPr lang="nl-BE" sz="20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the</a:t>
            </a:r>
            <a:r>
              <a:rPr lang="nl-BE" sz="2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as-built 3D model </a:t>
            </a:r>
            <a:r>
              <a:rPr lang="nl-BE" sz="20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provided</a:t>
            </a:r>
            <a:r>
              <a:rPr lang="nl-BE" sz="2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nl-BE" sz="20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by</a:t>
            </a:r>
            <a:r>
              <a:rPr lang="nl-BE" sz="2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nl-BE" sz="20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the</a:t>
            </a:r>
            <a:r>
              <a:rPr lang="nl-BE" sz="2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nl-BE" sz="2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Architect</a:t>
            </a:r>
            <a:r>
              <a:rPr lang="nl-BE" sz="2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, </a:t>
            </a:r>
            <a:r>
              <a:rPr lang="nl-BE" sz="20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and</a:t>
            </a:r>
            <a:r>
              <a:rPr lang="nl-BE" sz="2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nl-BE" sz="20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referring</a:t>
            </a:r>
            <a:r>
              <a:rPr lang="nl-BE" sz="2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to </a:t>
            </a:r>
            <a:r>
              <a:rPr lang="nl-BE" sz="20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external</a:t>
            </a:r>
            <a:r>
              <a:rPr lang="nl-BE" sz="2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nl-BE" sz="20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regulation</a:t>
            </a:r>
            <a:r>
              <a:rPr lang="nl-BE" sz="2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datasets </a:t>
            </a:r>
            <a:r>
              <a:rPr lang="nl-BE" sz="20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provided</a:t>
            </a:r>
            <a:r>
              <a:rPr lang="nl-BE" sz="2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nl-BE" sz="20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by</a:t>
            </a:r>
            <a:r>
              <a:rPr lang="nl-BE" sz="2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nl-BE" sz="20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the</a:t>
            </a:r>
            <a:r>
              <a:rPr lang="nl-BE" sz="2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nl-BE" sz="2000" b="1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government</a:t>
            </a:r>
            <a:r>
              <a:rPr lang="nl-BE" sz="2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.”</a:t>
            </a:r>
          </a:p>
        </p:txBody>
      </p:sp>
      <p:sp>
        <p:nvSpPr>
          <p:cNvPr id="7" name="Vierkante haak rechts 6"/>
          <p:cNvSpPr/>
          <p:nvPr/>
        </p:nvSpPr>
        <p:spPr>
          <a:xfrm>
            <a:off x="3162300" y="1752284"/>
            <a:ext cx="279400" cy="1625916"/>
          </a:xfrm>
          <a:prstGeom prst="rightBracket">
            <a:avLst/>
          </a:prstGeom>
          <a:ln w="28575">
            <a:solidFill>
              <a:srgbClr val="041E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05375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15E7E0B-D5F2-4F1D-9D42-0FAD60544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overview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89C2215-BF02-459E-8AF1-DCD37E152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2924"/>
            <a:ext cx="12192000" cy="356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830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: afgeronde hoeken 1">
            <a:extLst>
              <a:ext uri="{FF2B5EF4-FFF2-40B4-BE49-F238E27FC236}">
                <a16:creationId xmlns:a16="http://schemas.microsoft.com/office/drawing/2014/main" id="{A20C79CA-B15D-452B-8B92-FEBAD03804E8}"/>
              </a:ext>
            </a:extLst>
          </p:cNvPr>
          <p:cNvSpPr/>
          <p:nvPr/>
        </p:nvSpPr>
        <p:spPr>
          <a:xfrm>
            <a:off x="646752" y="1843357"/>
            <a:ext cx="4926124" cy="1838148"/>
          </a:xfrm>
          <a:prstGeom prst="roundRect">
            <a:avLst>
              <a:gd name="adj" fmla="val 9758"/>
            </a:avLst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Rechthoek: afgeronde hoeken 16">
            <a:extLst>
              <a:ext uri="{FF2B5EF4-FFF2-40B4-BE49-F238E27FC236}">
                <a16:creationId xmlns:a16="http://schemas.microsoft.com/office/drawing/2014/main" id="{55A266C5-AA3E-4DF4-B210-8541D6343036}"/>
              </a:ext>
            </a:extLst>
          </p:cNvPr>
          <p:cNvSpPr/>
          <p:nvPr/>
        </p:nvSpPr>
        <p:spPr>
          <a:xfrm>
            <a:off x="4723720" y="2790878"/>
            <a:ext cx="2947441" cy="2801543"/>
          </a:xfrm>
          <a:prstGeom prst="roundRect">
            <a:avLst>
              <a:gd name="adj" fmla="val 6921"/>
            </a:avLst>
          </a:prstGeom>
          <a:solidFill>
            <a:schemeClr val="accent6">
              <a:lumMod val="75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A4D03720-6166-436C-A3C4-4F1ACB5693DA}"/>
              </a:ext>
            </a:extLst>
          </p:cNvPr>
          <p:cNvSpPr txBox="1"/>
          <p:nvPr/>
        </p:nvSpPr>
        <p:spPr>
          <a:xfrm>
            <a:off x="4765125" y="2027578"/>
            <a:ext cx="698691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b="1" dirty="0" err="1">
                <a:solidFill>
                  <a:prstClr val="black"/>
                </a:solidFill>
                <a:latin typeface="Calibri" panose="020F0502020204030204"/>
              </a:rPr>
              <a:t>arch</a:t>
            </a:r>
            <a:r>
              <a:rPr lang="nl-BE" sz="1000" b="1" dirty="0">
                <a:solidFill>
                  <a:prstClr val="black"/>
                </a:solidFill>
                <a:latin typeface="Calibri" panose="020F0502020204030204"/>
              </a:rPr>
              <a:t>: art1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044C687E-D469-490A-BB5C-4C47B097591E}"/>
              </a:ext>
            </a:extLst>
          </p:cNvPr>
          <p:cNvSpPr txBox="1"/>
          <p:nvPr/>
        </p:nvSpPr>
        <p:spPr>
          <a:xfrm>
            <a:off x="1721615" y="2458187"/>
            <a:ext cx="515792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dirty="0">
                <a:solidFill>
                  <a:prstClr val="black"/>
                </a:solidFill>
                <a:latin typeface="Calibri" panose="020F0502020204030204"/>
              </a:rPr>
              <a:t>le1</a:t>
            </a:r>
          </a:p>
        </p:txBody>
      </p:sp>
      <p:cxnSp>
        <p:nvCxnSpPr>
          <p:cNvPr id="6" name="Rechte verbindingslijn met pijl 6">
            <a:extLst>
              <a:ext uri="{FF2B5EF4-FFF2-40B4-BE49-F238E27FC236}">
                <a16:creationId xmlns:a16="http://schemas.microsoft.com/office/drawing/2014/main" id="{E892A52F-C6B2-4F7E-ABC1-97A7A93B50B6}"/>
              </a:ext>
            </a:extLst>
          </p:cNvPr>
          <p:cNvCxnSpPr>
            <a:cxnSpLocks/>
            <a:stCxn id="4" idx="1"/>
            <a:endCxn id="5" idx="0"/>
          </p:cNvCxnSpPr>
          <p:nvPr/>
        </p:nvCxnSpPr>
        <p:spPr>
          <a:xfrm rot="10800000" flipV="1">
            <a:off x="1979511" y="2150689"/>
            <a:ext cx="2785614" cy="3074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26D91117-B55C-4E17-899A-9290534110AA}"/>
              </a:ext>
            </a:extLst>
          </p:cNvPr>
          <p:cNvSpPr txBox="1"/>
          <p:nvPr/>
        </p:nvSpPr>
        <p:spPr>
          <a:xfrm>
            <a:off x="914379" y="2835596"/>
            <a:ext cx="694537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dirty="0" err="1">
                <a:solidFill>
                  <a:prstClr val="black"/>
                </a:solidFill>
                <a:latin typeface="Calibri" panose="020F0502020204030204"/>
              </a:rPr>
              <a:t>arch.ttl</a:t>
            </a:r>
            <a:endParaRPr lang="nl-BE" sz="1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2D49083F-FF42-4002-B05C-5702135BF3BD}"/>
              </a:ext>
            </a:extLst>
          </p:cNvPr>
          <p:cNvSpPr txBox="1"/>
          <p:nvPr/>
        </p:nvSpPr>
        <p:spPr>
          <a:xfrm>
            <a:off x="2528851" y="2835596"/>
            <a:ext cx="515792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dirty="0">
                <a:solidFill>
                  <a:prstClr val="black"/>
                </a:solidFill>
                <a:latin typeface="Calibri" panose="020F0502020204030204"/>
              </a:rPr>
              <a:t>id1</a:t>
            </a:r>
          </a:p>
        </p:txBody>
      </p:sp>
      <p:cxnSp>
        <p:nvCxnSpPr>
          <p:cNvPr id="9" name="Verbindingslijn: gebogen 8">
            <a:extLst>
              <a:ext uri="{FF2B5EF4-FFF2-40B4-BE49-F238E27FC236}">
                <a16:creationId xmlns:a16="http://schemas.microsoft.com/office/drawing/2014/main" id="{448A623D-3BA9-429C-AB40-B1B944D846DF}"/>
              </a:ext>
            </a:extLst>
          </p:cNvPr>
          <p:cNvCxnSpPr>
            <a:cxnSpLocks/>
            <a:stCxn id="5" idx="1"/>
            <a:endCxn id="7" idx="0"/>
          </p:cNvCxnSpPr>
          <p:nvPr/>
        </p:nvCxnSpPr>
        <p:spPr>
          <a:xfrm rot="10800000" flipV="1">
            <a:off x="1261649" y="2581298"/>
            <a:ext cx="459967" cy="2542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Verbindingslijn: gebogen 9">
            <a:extLst>
              <a:ext uri="{FF2B5EF4-FFF2-40B4-BE49-F238E27FC236}">
                <a16:creationId xmlns:a16="http://schemas.microsoft.com/office/drawing/2014/main" id="{8ACE5E65-A165-424D-8572-EA2C775E1C37}"/>
              </a:ext>
            </a:extLst>
          </p:cNvPr>
          <p:cNvCxnSpPr>
            <a:stCxn id="5" idx="3"/>
            <a:endCxn id="8" idx="0"/>
          </p:cNvCxnSpPr>
          <p:nvPr/>
        </p:nvCxnSpPr>
        <p:spPr>
          <a:xfrm>
            <a:off x="2237407" y="2581298"/>
            <a:ext cx="549340" cy="2542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vak 10">
            <a:extLst>
              <a:ext uri="{FF2B5EF4-FFF2-40B4-BE49-F238E27FC236}">
                <a16:creationId xmlns:a16="http://schemas.microsoft.com/office/drawing/2014/main" id="{546AFC52-3E1A-4F7B-A7F3-7B47F1AAACD4}"/>
              </a:ext>
            </a:extLst>
          </p:cNvPr>
          <p:cNvSpPr txBox="1"/>
          <p:nvPr/>
        </p:nvSpPr>
        <p:spPr>
          <a:xfrm>
            <a:off x="3206090" y="1956614"/>
            <a:ext cx="1137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i="1" dirty="0" err="1">
                <a:solidFill>
                  <a:prstClr val="black"/>
                </a:solidFill>
                <a:latin typeface="Calibri" panose="020F0502020204030204"/>
              </a:rPr>
              <a:t>hasLinkElement</a:t>
            </a:r>
            <a:endParaRPr lang="nl-BE" sz="1000" i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28638F95-9F6A-4DCE-B224-2BF1B699D1AD}"/>
              </a:ext>
            </a:extLst>
          </p:cNvPr>
          <p:cNvSpPr txBox="1"/>
          <p:nvPr/>
        </p:nvSpPr>
        <p:spPr>
          <a:xfrm>
            <a:off x="732490" y="2302082"/>
            <a:ext cx="1137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i="1" dirty="0" err="1">
                <a:solidFill>
                  <a:prstClr val="black"/>
                </a:solidFill>
                <a:latin typeface="Calibri" panose="020F0502020204030204"/>
              </a:rPr>
              <a:t>hasDocument</a:t>
            </a:r>
            <a:endParaRPr lang="nl-BE" sz="1000" i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304E7C52-2932-47C8-860E-9F9F3ED7B82F}"/>
              </a:ext>
            </a:extLst>
          </p:cNvPr>
          <p:cNvSpPr txBox="1"/>
          <p:nvPr/>
        </p:nvSpPr>
        <p:spPr>
          <a:xfrm>
            <a:off x="2627422" y="2535658"/>
            <a:ext cx="1137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i="1" dirty="0" err="1">
                <a:solidFill>
                  <a:prstClr val="black"/>
                </a:solidFill>
                <a:latin typeface="Calibri" panose="020F0502020204030204"/>
              </a:rPr>
              <a:t>hasIdentifier</a:t>
            </a:r>
            <a:endParaRPr lang="nl-BE" sz="1000" i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8D311643-958F-40F4-BC80-03D2FA319DFA}"/>
              </a:ext>
            </a:extLst>
          </p:cNvPr>
          <p:cNvSpPr txBox="1"/>
          <p:nvPr/>
        </p:nvSpPr>
        <p:spPr>
          <a:xfrm>
            <a:off x="2120784" y="3356155"/>
            <a:ext cx="1325125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dirty="0">
                <a:solidFill>
                  <a:prstClr val="black"/>
                </a:solidFill>
                <a:latin typeface="Calibri" panose="020F0502020204030204"/>
              </a:rPr>
              <a:t>&lt;/arch.ttl#door1&gt;</a:t>
            </a:r>
          </a:p>
        </p:txBody>
      </p: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B9B41A97-7C76-4846-97E8-5A81B4FD6E00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>
          <a:xfrm flipH="1">
            <a:off x="2783347" y="3081817"/>
            <a:ext cx="3400" cy="274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vak 15">
            <a:extLst>
              <a:ext uri="{FF2B5EF4-FFF2-40B4-BE49-F238E27FC236}">
                <a16:creationId xmlns:a16="http://schemas.microsoft.com/office/drawing/2014/main" id="{997A67AF-1570-4D00-B7AA-40D7851FF0C1}"/>
              </a:ext>
            </a:extLst>
          </p:cNvPr>
          <p:cNvSpPr txBox="1"/>
          <p:nvPr/>
        </p:nvSpPr>
        <p:spPr>
          <a:xfrm>
            <a:off x="2556506" y="3096943"/>
            <a:ext cx="1137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i="1" dirty="0" err="1">
                <a:solidFill>
                  <a:prstClr val="black"/>
                </a:solidFill>
                <a:latin typeface="Calibri" panose="020F0502020204030204"/>
              </a:rPr>
              <a:t>identifier</a:t>
            </a:r>
            <a:endParaRPr lang="nl-BE" sz="1000" i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" name="Tekstvak 62">
            <a:extLst>
              <a:ext uri="{FF2B5EF4-FFF2-40B4-BE49-F238E27FC236}">
                <a16:creationId xmlns:a16="http://schemas.microsoft.com/office/drawing/2014/main" id="{B074F307-98AE-448B-9003-A5DBAB28839D}"/>
              </a:ext>
            </a:extLst>
          </p:cNvPr>
          <p:cNvSpPr txBox="1"/>
          <p:nvPr/>
        </p:nvSpPr>
        <p:spPr>
          <a:xfrm>
            <a:off x="167117" y="5673353"/>
            <a:ext cx="31453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00" dirty="0"/>
              <a:t>@prefix </a:t>
            </a:r>
            <a:r>
              <a:rPr lang="nl-BE" sz="1000" dirty="0" err="1"/>
              <a:t>arch</a:t>
            </a:r>
            <a:r>
              <a:rPr lang="nl-BE" sz="1000" dirty="0"/>
              <a:t>: &lt;https://archoffice.de/lbd/abc123/&gt; .</a:t>
            </a:r>
          </a:p>
          <a:p>
            <a:r>
              <a:rPr lang="nl-BE" sz="1000" dirty="0"/>
              <a:t>@prefix </a:t>
            </a:r>
            <a:r>
              <a:rPr lang="nl-BE" sz="1000" dirty="0" err="1"/>
              <a:t>fm</a:t>
            </a:r>
            <a:r>
              <a:rPr lang="nl-BE" sz="1000" dirty="0"/>
              <a:t>: &lt;https://fm-bureau.fr/lbd/abc123/&gt; .</a:t>
            </a:r>
          </a:p>
          <a:p>
            <a:r>
              <a:rPr lang="nl-BE" sz="1000" dirty="0"/>
              <a:t>@prefix </a:t>
            </a:r>
            <a:r>
              <a:rPr lang="nl-BE" sz="1000" dirty="0" err="1"/>
              <a:t>own</a:t>
            </a:r>
            <a:r>
              <a:rPr lang="nl-BE" sz="1000" dirty="0"/>
              <a:t>: &lt;https://pod.inrupt.net/lbd/abc123/&gt; .</a:t>
            </a:r>
          </a:p>
        </p:txBody>
      </p:sp>
      <p:sp>
        <p:nvSpPr>
          <p:cNvPr id="65" name="Titel 2">
            <a:extLst>
              <a:ext uri="{FF2B5EF4-FFF2-40B4-BE49-F238E27FC236}">
                <a16:creationId xmlns:a16="http://schemas.microsoft.com/office/drawing/2014/main" id="{78809F30-6339-4BBB-B1F2-AF5D37933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490" y="1"/>
            <a:ext cx="10503310" cy="1127441"/>
          </a:xfrm>
        </p:spPr>
        <p:txBody>
          <a:bodyPr/>
          <a:lstStyle/>
          <a:p>
            <a:r>
              <a:rPr lang="nl-BE" dirty="0" err="1"/>
              <a:t>reference</a:t>
            </a:r>
            <a:r>
              <a:rPr lang="nl-BE" dirty="0"/>
              <a:t> </a:t>
            </a:r>
            <a:r>
              <a:rPr lang="nl-BE" dirty="0" err="1"/>
              <a:t>Registry</a:t>
            </a:r>
            <a:r>
              <a:rPr lang="nl-BE" dirty="0"/>
              <a:t>: </a:t>
            </a:r>
            <a:r>
              <a:rPr lang="nl-BE" dirty="0" err="1"/>
              <a:t>local</a:t>
            </a:r>
            <a:endParaRPr lang="nl-BE" dirty="0"/>
          </a:p>
        </p:txBody>
      </p:sp>
      <p:sp>
        <p:nvSpPr>
          <p:cNvPr id="53" name="Tekstvak 52">
            <a:extLst>
              <a:ext uri="{FF2B5EF4-FFF2-40B4-BE49-F238E27FC236}">
                <a16:creationId xmlns:a16="http://schemas.microsoft.com/office/drawing/2014/main" id="{10DEE8AC-A079-4F58-9EB8-C87A2FFD621A}"/>
              </a:ext>
            </a:extLst>
          </p:cNvPr>
          <p:cNvSpPr txBox="1"/>
          <p:nvPr/>
        </p:nvSpPr>
        <p:spPr>
          <a:xfrm>
            <a:off x="5630193" y="2896642"/>
            <a:ext cx="788732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b="1" dirty="0">
                <a:solidFill>
                  <a:prstClr val="black"/>
                </a:solidFill>
                <a:latin typeface="Calibri" panose="020F0502020204030204"/>
              </a:rPr>
              <a:t>fm:art5</a:t>
            </a:r>
          </a:p>
        </p:txBody>
      </p:sp>
      <p:sp>
        <p:nvSpPr>
          <p:cNvPr id="55" name="Tekstvak 54">
            <a:extLst>
              <a:ext uri="{FF2B5EF4-FFF2-40B4-BE49-F238E27FC236}">
                <a16:creationId xmlns:a16="http://schemas.microsoft.com/office/drawing/2014/main" id="{888F61BB-DBD9-4C09-8E02-F25185BA817E}"/>
              </a:ext>
            </a:extLst>
          </p:cNvPr>
          <p:cNvSpPr txBox="1"/>
          <p:nvPr/>
        </p:nvSpPr>
        <p:spPr>
          <a:xfrm>
            <a:off x="5766663" y="4434234"/>
            <a:ext cx="515792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dirty="0">
                <a:solidFill>
                  <a:prstClr val="black"/>
                </a:solidFill>
                <a:latin typeface="Calibri" panose="020F0502020204030204"/>
              </a:rPr>
              <a:t>le2</a:t>
            </a:r>
          </a:p>
        </p:txBody>
      </p:sp>
      <p:cxnSp>
        <p:nvCxnSpPr>
          <p:cNvPr id="59" name="Rechte verbindingslijn met pijl 58">
            <a:extLst>
              <a:ext uri="{FF2B5EF4-FFF2-40B4-BE49-F238E27FC236}">
                <a16:creationId xmlns:a16="http://schemas.microsoft.com/office/drawing/2014/main" id="{68273E0D-15A1-4A89-9B34-03D15D9E9F3B}"/>
              </a:ext>
            </a:extLst>
          </p:cNvPr>
          <p:cNvCxnSpPr>
            <a:cxnSpLocks/>
            <a:stCxn id="53" idx="2"/>
            <a:endCxn id="55" idx="0"/>
          </p:cNvCxnSpPr>
          <p:nvPr/>
        </p:nvCxnSpPr>
        <p:spPr>
          <a:xfrm>
            <a:off x="6024559" y="3142863"/>
            <a:ext cx="0" cy="1291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kstvak 59">
            <a:extLst>
              <a:ext uri="{FF2B5EF4-FFF2-40B4-BE49-F238E27FC236}">
                <a16:creationId xmlns:a16="http://schemas.microsoft.com/office/drawing/2014/main" id="{09D7D63A-DC21-4BB2-A7EB-1177C72B0346}"/>
              </a:ext>
            </a:extLst>
          </p:cNvPr>
          <p:cNvSpPr txBox="1"/>
          <p:nvPr/>
        </p:nvSpPr>
        <p:spPr>
          <a:xfrm>
            <a:off x="4841487" y="4811642"/>
            <a:ext cx="751673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dirty="0" err="1">
                <a:solidFill>
                  <a:prstClr val="black"/>
                </a:solidFill>
                <a:latin typeface="Calibri" panose="020F0502020204030204"/>
              </a:rPr>
              <a:t>damage.ttl</a:t>
            </a:r>
            <a:endParaRPr lang="nl-BE" sz="1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1" name="Tekstvak 60">
            <a:extLst>
              <a:ext uri="{FF2B5EF4-FFF2-40B4-BE49-F238E27FC236}">
                <a16:creationId xmlns:a16="http://schemas.microsoft.com/office/drawing/2014/main" id="{FDAEFD40-215C-4F5D-BD90-CE9DCFB9F2A3}"/>
              </a:ext>
            </a:extLst>
          </p:cNvPr>
          <p:cNvSpPr txBox="1"/>
          <p:nvPr/>
        </p:nvSpPr>
        <p:spPr>
          <a:xfrm>
            <a:off x="6573899" y="4811642"/>
            <a:ext cx="515792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dirty="0">
                <a:solidFill>
                  <a:prstClr val="black"/>
                </a:solidFill>
                <a:latin typeface="Calibri" panose="020F0502020204030204"/>
              </a:rPr>
              <a:t>id2</a:t>
            </a:r>
          </a:p>
        </p:txBody>
      </p:sp>
      <p:cxnSp>
        <p:nvCxnSpPr>
          <p:cNvPr id="64" name="Verbindingslijn: gebogen 22">
            <a:extLst>
              <a:ext uri="{FF2B5EF4-FFF2-40B4-BE49-F238E27FC236}">
                <a16:creationId xmlns:a16="http://schemas.microsoft.com/office/drawing/2014/main" id="{0AF7355F-6892-47BD-AB81-677254D0EF49}"/>
              </a:ext>
            </a:extLst>
          </p:cNvPr>
          <p:cNvCxnSpPr>
            <a:cxnSpLocks/>
            <a:stCxn id="55" idx="1"/>
            <a:endCxn id="60" idx="0"/>
          </p:cNvCxnSpPr>
          <p:nvPr/>
        </p:nvCxnSpPr>
        <p:spPr>
          <a:xfrm rot="10800000" flipV="1">
            <a:off x="5217325" y="4557344"/>
            <a:ext cx="549339" cy="2542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Verbindingslijn: gebogen 23">
            <a:extLst>
              <a:ext uri="{FF2B5EF4-FFF2-40B4-BE49-F238E27FC236}">
                <a16:creationId xmlns:a16="http://schemas.microsoft.com/office/drawing/2014/main" id="{729D5959-BACF-48DE-B44D-9060EB340720}"/>
              </a:ext>
            </a:extLst>
          </p:cNvPr>
          <p:cNvCxnSpPr>
            <a:stCxn id="55" idx="3"/>
            <a:endCxn id="61" idx="0"/>
          </p:cNvCxnSpPr>
          <p:nvPr/>
        </p:nvCxnSpPr>
        <p:spPr>
          <a:xfrm>
            <a:off x="6282455" y="4557345"/>
            <a:ext cx="549340" cy="2542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kstvak 66">
            <a:extLst>
              <a:ext uri="{FF2B5EF4-FFF2-40B4-BE49-F238E27FC236}">
                <a16:creationId xmlns:a16="http://schemas.microsoft.com/office/drawing/2014/main" id="{0C608C4D-F880-4C21-BE17-9B025510E11C}"/>
              </a:ext>
            </a:extLst>
          </p:cNvPr>
          <p:cNvSpPr txBox="1"/>
          <p:nvPr/>
        </p:nvSpPr>
        <p:spPr>
          <a:xfrm>
            <a:off x="5955693" y="3955896"/>
            <a:ext cx="1137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i="1" dirty="0" err="1">
                <a:solidFill>
                  <a:prstClr val="black"/>
                </a:solidFill>
                <a:latin typeface="Calibri" panose="020F0502020204030204"/>
              </a:rPr>
              <a:t>hasLinkElement</a:t>
            </a:r>
            <a:endParaRPr lang="nl-BE" sz="1000" i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" name="Tekstvak 67">
            <a:extLst>
              <a:ext uri="{FF2B5EF4-FFF2-40B4-BE49-F238E27FC236}">
                <a16:creationId xmlns:a16="http://schemas.microsoft.com/office/drawing/2014/main" id="{B6C6B393-52E6-4303-B29F-C6F13E62CC6E}"/>
              </a:ext>
            </a:extLst>
          </p:cNvPr>
          <p:cNvSpPr txBox="1"/>
          <p:nvPr/>
        </p:nvSpPr>
        <p:spPr>
          <a:xfrm>
            <a:off x="4765125" y="4335290"/>
            <a:ext cx="1137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i="1" dirty="0" err="1">
                <a:solidFill>
                  <a:prstClr val="black"/>
                </a:solidFill>
                <a:latin typeface="Calibri" panose="020F0502020204030204"/>
              </a:rPr>
              <a:t>hasDocument</a:t>
            </a:r>
            <a:endParaRPr lang="nl-BE" sz="1000" i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" name="Tekstvak 68">
            <a:extLst>
              <a:ext uri="{FF2B5EF4-FFF2-40B4-BE49-F238E27FC236}">
                <a16:creationId xmlns:a16="http://schemas.microsoft.com/office/drawing/2014/main" id="{80AFE1DA-52E6-4580-836F-1F6385E34978}"/>
              </a:ext>
            </a:extLst>
          </p:cNvPr>
          <p:cNvSpPr txBox="1"/>
          <p:nvPr/>
        </p:nvSpPr>
        <p:spPr>
          <a:xfrm>
            <a:off x="6179290" y="4338369"/>
            <a:ext cx="1137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i="1" dirty="0" err="1">
                <a:solidFill>
                  <a:prstClr val="black"/>
                </a:solidFill>
                <a:latin typeface="Calibri" panose="020F0502020204030204"/>
              </a:rPr>
              <a:t>hasIdentifier</a:t>
            </a:r>
            <a:endParaRPr lang="nl-BE" sz="1000" i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" name="Tekstvak 69">
            <a:extLst>
              <a:ext uri="{FF2B5EF4-FFF2-40B4-BE49-F238E27FC236}">
                <a16:creationId xmlns:a16="http://schemas.microsoft.com/office/drawing/2014/main" id="{AB95E895-456A-4BBA-BDE7-680F5ADBED26}"/>
              </a:ext>
            </a:extLst>
          </p:cNvPr>
          <p:cNvSpPr txBox="1"/>
          <p:nvPr/>
        </p:nvSpPr>
        <p:spPr>
          <a:xfrm>
            <a:off x="6079599" y="5293068"/>
            <a:ext cx="1504392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dirty="0">
                <a:solidFill>
                  <a:prstClr val="black"/>
                </a:solidFill>
                <a:latin typeface="Calibri" panose="020F0502020204030204"/>
              </a:rPr>
              <a:t>&lt;/damage.ttl#element1&gt;</a:t>
            </a:r>
          </a:p>
        </p:txBody>
      </p:sp>
      <p:sp>
        <p:nvSpPr>
          <p:cNvPr id="71" name="Tekstvak 70">
            <a:extLst>
              <a:ext uri="{FF2B5EF4-FFF2-40B4-BE49-F238E27FC236}">
                <a16:creationId xmlns:a16="http://schemas.microsoft.com/office/drawing/2014/main" id="{72FCD59B-849D-43B0-A591-AB02BAB7CA99}"/>
              </a:ext>
            </a:extLst>
          </p:cNvPr>
          <p:cNvSpPr txBox="1"/>
          <p:nvPr/>
        </p:nvSpPr>
        <p:spPr>
          <a:xfrm>
            <a:off x="6557125" y="5048308"/>
            <a:ext cx="1137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i="1" dirty="0" err="1">
                <a:solidFill>
                  <a:prstClr val="black"/>
                </a:solidFill>
                <a:latin typeface="Calibri" panose="020F0502020204030204"/>
              </a:rPr>
              <a:t>identifier</a:t>
            </a:r>
            <a:endParaRPr lang="nl-BE" sz="1000" i="1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72" name="Rechte verbindingslijn met pijl 71">
            <a:extLst>
              <a:ext uri="{FF2B5EF4-FFF2-40B4-BE49-F238E27FC236}">
                <a16:creationId xmlns:a16="http://schemas.microsoft.com/office/drawing/2014/main" id="{F137657A-1756-400B-8C33-3E3B67F806FB}"/>
              </a:ext>
            </a:extLst>
          </p:cNvPr>
          <p:cNvCxnSpPr>
            <a:stCxn id="61" idx="2"/>
            <a:endCxn id="70" idx="0"/>
          </p:cNvCxnSpPr>
          <p:nvPr/>
        </p:nvCxnSpPr>
        <p:spPr>
          <a:xfrm>
            <a:off x="6831795" y="5057863"/>
            <a:ext cx="0" cy="235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kstvak 72">
            <a:extLst>
              <a:ext uri="{FF2B5EF4-FFF2-40B4-BE49-F238E27FC236}">
                <a16:creationId xmlns:a16="http://schemas.microsoft.com/office/drawing/2014/main" id="{F6FBB71B-5EB8-4006-B3C1-124B56B4CB15}"/>
              </a:ext>
            </a:extLst>
          </p:cNvPr>
          <p:cNvSpPr txBox="1"/>
          <p:nvPr/>
        </p:nvSpPr>
        <p:spPr>
          <a:xfrm>
            <a:off x="4675597" y="5535807"/>
            <a:ext cx="3004956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nl-BE" sz="1000" b="1" dirty="0" err="1"/>
              <a:t>fm:artefactRegistry.ttl</a:t>
            </a:r>
            <a:endParaRPr lang="nl-BE" sz="1000" b="1" dirty="0"/>
          </a:p>
        </p:txBody>
      </p:sp>
      <p:sp>
        <p:nvSpPr>
          <p:cNvPr id="75" name="Tekstvak 74">
            <a:extLst>
              <a:ext uri="{FF2B5EF4-FFF2-40B4-BE49-F238E27FC236}">
                <a16:creationId xmlns:a16="http://schemas.microsoft.com/office/drawing/2014/main" id="{EA6F1773-B684-4E5C-B334-F2FEE62C9E0D}"/>
              </a:ext>
            </a:extLst>
          </p:cNvPr>
          <p:cNvSpPr txBox="1"/>
          <p:nvPr/>
        </p:nvSpPr>
        <p:spPr>
          <a:xfrm>
            <a:off x="6573899" y="2210458"/>
            <a:ext cx="773688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b="1" dirty="0">
                <a:solidFill>
                  <a:prstClr val="black"/>
                </a:solidFill>
                <a:latin typeface="Calibri" panose="020F0502020204030204"/>
              </a:rPr>
              <a:t>own:art8</a:t>
            </a:r>
          </a:p>
        </p:txBody>
      </p:sp>
      <p:sp>
        <p:nvSpPr>
          <p:cNvPr id="76" name="Tekstvak 75">
            <a:extLst>
              <a:ext uri="{FF2B5EF4-FFF2-40B4-BE49-F238E27FC236}">
                <a16:creationId xmlns:a16="http://schemas.microsoft.com/office/drawing/2014/main" id="{6606D7F3-140C-43BA-99FB-D2D7D4BAB505}"/>
              </a:ext>
            </a:extLst>
          </p:cNvPr>
          <p:cNvSpPr txBox="1"/>
          <p:nvPr/>
        </p:nvSpPr>
        <p:spPr>
          <a:xfrm>
            <a:off x="9882517" y="2650768"/>
            <a:ext cx="515792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dirty="0">
                <a:solidFill>
                  <a:prstClr val="black"/>
                </a:solidFill>
                <a:latin typeface="Calibri" panose="020F0502020204030204"/>
              </a:rPr>
              <a:t>le3</a:t>
            </a:r>
          </a:p>
        </p:txBody>
      </p:sp>
      <p:cxnSp>
        <p:nvCxnSpPr>
          <p:cNvPr id="77" name="Verbindingslijn: gebogen 33">
            <a:extLst>
              <a:ext uri="{FF2B5EF4-FFF2-40B4-BE49-F238E27FC236}">
                <a16:creationId xmlns:a16="http://schemas.microsoft.com/office/drawing/2014/main" id="{A36A310E-6ADB-4E58-B5D7-A7A0EDD4058E}"/>
              </a:ext>
            </a:extLst>
          </p:cNvPr>
          <p:cNvCxnSpPr>
            <a:cxnSpLocks/>
            <a:stCxn id="75" idx="3"/>
            <a:endCxn id="76" idx="0"/>
          </p:cNvCxnSpPr>
          <p:nvPr/>
        </p:nvCxnSpPr>
        <p:spPr>
          <a:xfrm>
            <a:off x="7347587" y="2333569"/>
            <a:ext cx="2792826" cy="3171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kstvak 77">
            <a:extLst>
              <a:ext uri="{FF2B5EF4-FFF2-40B4-BE49-F238E27FC236}">
                <a16:creationId xmlns:a16="http://schemas.microsoft.com/office/drawing/2014/main" id="{E8DF0D4C-1F0D-41AD-834D-19AF9EFBC985}"/>
              </a:ext>
            </a:extLst>
          </p:cNvPr>
          <p:cNvSpPr txBox="1"/>
          <p:nvPr/>
        </p:nvSpPr>
        <p:spPr>
          <a:xfrm>
            <a:off x="8852771" y="3140093"/>
            <a:ext cx="954008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dirty="0" err="1">
                <a:solidFill>
                  <a:prstClr val="black"/>
                </a:solidFill>
                <a:latin typeface="Calibri" panose="020F0502020204030204"/>
              </a:rPr>
              <a:t>model.gltf</a:t>
            </a:r>
            <a:endParaRPr lang="nl-BE" sz="1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" name="Tekstvak 78">
            <a:extLst>
              <a:ext uri="{FF2B5EF4-FFF2-40B4-BE49-F238E27FC236}">
                <a16:creationId xmlns:a16="http://schemas.microsoft.com/office/drawing/2014/main" id="{138F1556-E590-4B4D-8BD0-14BA26EA4B74}"/>
              </a:ext>
            </a:extLst>
          </p:cNvPr>
          <p:cNvSpPr txBox="1"/>
          <p:nvPr/>
        </p:nvSpPr>
        <p:spPr>
          <a:xfrm>
            <a:off x="10700235" y="3033419"/>
            <a:ext cx="515792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dirty="0">
                <a:solidFill>
                  <a:prstClr val="black"/>
                </a:solidFill>
                <a:latin typeface="Calibri" panose="020F0502020204030204"/>
              </a:rPr>
              <a:t>id3</a:t>
            </a:r>
          </a:p>
        </p:txBody>
      </p:sp>
      <p:cxnSp>
        <p:nvCxnSpPr>
          <p:cNvPr id="80" name="Verbindingslijn: gebogen 36">
            <a:extLst>
              <a:ext uri="{FF2B5EF4-FFF2-40B4-BE49-F238E27FC236}">
                <a16:creationId xmlns:a16="http://schemas.microsoft.com/office/drawing/2014/main" id="{4835260B-B860-4E50-9CE9-3A7E157A98E2}"/>
              </a:ext>
            </a:extLst>
          </p:cNvPr>
          <p:cNvCxnSpPr>
            <a:cxnSpLocks/>
            <a:stCxn id="76" idx="1"/>
            <a:endCxn id="78" idx="0"/>
          </p:cNvCxnSpPr>
          <p:nvPr/>
        </p:nvCxnSpPr>
        <p:spPr>
          <a:xfrm rot="10800000" flipV="1">
            <a:off x="9329775" y="2773879"/>
            <a:ext cx="552742" cy="3662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Verbindingslijn: gebogen 37">
            <a:extLst>
              <a:ext uri="{FF2B5EF4-FFF2-40B4-BE49-F238E27FC236}">
                <a16:creationId xmlns:a16="http://schemas.microsoft.com/office/drawing/2014/main" id="{52C29A30-CFB0-4EFE-A71C-C40833A1159F}"/>
              </a:ext>
            </a:extLst>
          </p:cNvPr>
          <p:cNvCxnSpPr>
            <a:stCxn id="76" idx="3"/>
            <a:endCxn id="79" idx="0"/>
          </p:cNvCxnSpPr>
          <p:nvPr/>
        </p:nvCxnSpPr>
        <p:spPr>
          <a:xfrm>
            <a:off x="10398309" y="2773879"/>
            <a:ext cx="559822" cy="2595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kstvak 81">
            <a:extLst>
              <a:ext uri="{FF2B5EF4-FFF2-40B4-BE49-F238E27FC236}">
                <a16:creationId xmlns:a16="http://schemas.microsoft.com/office/drawing/2014/main" id="{3A0D7F48-39B5-4FEC-9865-D29242EBC0E2}"/>
              </a:ext>
            </a:extLst>
          </p:cNvPr>
          <p:cNvSpPr txBox="1"/>
          <p:nvPr/>
        </p:nvSpPr>
        <p:spPr>
          <a:xfrm>
            <a:off x="8041710" y="2126043"/>
            <a:ext cx="1137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i="1" dirty="0" err="1">
                <a:solidFill>
                  <a:prstClr val="black"/>
                </a:solidFill>
                <a:latin typeface="Calibri" panose="020F0502020204030204"/>
              </a:rPr>
              <a:t>lbd:hasReference</a:t>
            </a:r>
            <a:endParaRPr lang="nl-BE" sz="1000" i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" name="Tekstvak 82">
            <a:extLst>
              <a:ext uri="{FF2B5EF4-FFF2-40B4-BE49-F238E27FC236}">
                <a16:creationId xmlns:a16="http://schemas.microsoft.com/office/drawing/2014/main" id="{DB212D2E-46BE-4D1F-8F83-405DAAF024AD}"/>
              </a:ext>
            </a:extLst>
          </p:cNvPr>
          <p:cNvSpPr txBox="1"/>
          <p:nvPr/>
        </p:nvSpPr>
        <p:spPr>
          <a:xfrm>
            <a:off x="8852771" y="2577022"/>
            <a:ext cx="1137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i="1" dirty="0" err="1">
                <a:solidFill>
                  <a:prstClr val="black"/>
                </a:solidFill>
                <a:latin typeface="Calibri" panose="020F0502020204030204"/>
              </a:rPr>
              <a:t>Lbd:inDataset</a:t>
            </a:r>
            <a:endParaRPr lang="nl-BE" sz="1000" i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4" name="Tekstvak 83">
            <a:extLst>
              <a:ext uri="{FF2B5EF4-FFF2-40B4-BE49-F238E27FC236}">
                <a16:creationId xmlns:a16="http://schemas.microsoft.com/office/drawing/2014/main" id="{4C362725-63FA-482E-96DA-C906855E3183}"/>
              </a:ext>
            </a:extLst>
          </p:cNvPr>
          <p:cNvSpPr txBox="1"/>
          <p:nvPr/>
        </p:nvSpPr>
        <p:spPr>
          <a:xfrm>
            <a:off x="10272346" y="2572791"/>
            <a:ext cx="1137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i="1" dirty="0" err="1">
                <a:solidFill>
                  <a:prstClr val="black"/>
                </a:solidFill>
                <a:latin typeface="Calibri" panose="020F0502020204030204"/>
              </a:rPr>
              <a:t>hasIdentifier</a:t>
            </a:r>
            <a:endParaRPr lang="nl-BE" sz="1000" i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5" name="Tekstvak 84">
            <a:extLst>
              <a:ext uri="{FF2B5EF4-FFF2-40B4-BE49-F238E27FC236}">
                <a16:creationId xmlns:a16="http://schemas.microsoft.com/office/drawing/2014/main" id="{88970B91-7107-41F7-80F2-8944BE32A858}"/>
              </a:ext>
            </a:extLst>
          </p:cNvPr>
          <p:cNvSpPr txBox="1"/>
          <p:nvPr/>
        </p:nvSpPr>
        <p:spPr>
          <a:xfrm>
            <a:off x="10562461" y="3510422"/>
            <a:ext cx="79134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dirty="0">
                <a:solidFill>
                  <a:prstClr val="black"/>
                </a:solidFill>
                <a:latin typeface="Calibri" panose="020F0502020204030204"/>
              </a:rPr>
              <a:t>“</a:t>
            </a:r>
            <a:r>
              <a:rPr lang="nl-BE" sz="1000" dirty="0" err="1">
                <a:solidFill>
                  <a:prstClr val="black"/>
                </a:solidFill>
                <a:latin typeface="Calibri" panose="020F0502020204030204"/>
              </a:rPr>
              <a:t>Brep</a:t>
            </a:r>
            <a:r>
              <a:rPr lang="nl-BE" sz="1000" dirty="0">
                <a:solidFill>
                  <a:prstClr val="black"/>
                </a:solidFill>
                <a:latin typeface="Calibri" panose="020F0502020204030204"/>
              </a:rPr>
              <a:t> 1”</a:t>
            </a:r>
          </a:p>
        </p:txBody>
      </p:sp>
      <p:sp>
        <p:nvSpPr>
          <p:cNvPr id="86" name="Tekstvak 85">
            <a:extLst>
              <a:ext uri="{FF2B5EF4-FFF2-40B4-BE49-F238E27FC236}">
                <a16:creationId xmlns:a16="http://schemas.microsoft.com/office/drawing/2014/main" id="{47535F98-7738-463E-9FD2-3953413A8975}"/>
              </a:ext>
            </a:extLst>
          </p:cNvPr>
          <p:cNvSpPr txBox="1"/>
          <p:nvPr/>
        </p:nvSpPr>
        <p:spPr>
          <a:xfrm>
            <a:off x="10700235" y="3265908"/>
            <a:ext cx="1137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i="1" dirty="0" err="1">
                <a:solidFill>
                  <a:prstClr val="black"/>
                </a:solidFill>
                <a:latin typeface="Calibri" panose="020F0502020204030204"/>
              </a:rPr>
              <a:t>identifier</a:t>
            </a:r>
            <a:endParaRPr lang="nl-BE" sz="1000" i="1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87" name="Rechte verbindingslijn met pijl 86">
            <a:extLst>
              <a:ext uri="{FF2B5EF4-FFF2-40B4-BE49-F238E27FC236}">
                <a16:creationId xmlns:a16="http://schemas.microsoft.com/office/drawing/2014/main" id="{2E407B0C-99E0-4714-8D8C-E20B63551EDC}"/>
              </a:ext>
            </a:extLst>
          </p:cNvPr>
          <p:cNvCxnSpPr>
            <a:cxnSpLocks/>
            <a:stCxn id="79" idx="2"/>
            <a:endCxn id="85" idx="0"/>
          </p:cNvCxnSpPr>
          <p:nvPr/>
        </p:nvCxnSpPr>
        <p:spPr>
          <a:xfrm>
            <a:off x="10958131" y="3279640"/>
            <a:ext cx="0" cy="230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kstvak 87">
            <a:extLst>
              <a:ext uri="{FF2B5EF4-FFF2-40B4-BE49-F238E27FC236}">
                <a16:creationId xmlns:a16="http://schemas.microsoft.com/office/drawing/2014/main" id="{CE516B72-A497-4627-8DCF-F7DDF1ECA03A}"/>
              </a:ext>
            </a:extLst>
          </p:cNvPr>
          <p:cNvSpPr txBox="1"/>
          <p:nvPr/>
        </p:nvSpPr>
        <p:spPr>
          <a:xfrm>
            <a:off x="8637311" y="3768060"/>
            <a:ext cx="3004956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nl-BE" sz="1000" b="1" dirty="0" err="1"/>
              <a:t>own:artefactRegistry.ttl</a:t>
            </a:r>
            <a:endParaRPr lang="nl-BE" sz="1000" b="1" dirty="0"/>
          </a:p>
        </p:txBody>
      </p:sp>
      <p:sp>
        <p:nvSpPr>
          <p:cNvPr id="91" name="Tekstvak 90">
            <a:extLst>
              <a:ext uri="{FF2B5EF4-FFF2-40B4-BE49-F238E27FC236}">
                <a16:creationId xmlns:a16="http://schemas.microsoft.com/office/drawing/2014/main" id="{F0947648-890C-440B-8F90-717136B93870}"/>
              </a:ext>
            </a:extLst>
          </p:cNvPr>
          <p:cNvSpPr txBox="1"/>
          <p:nvPr/>
        </p:nvSpPr>
        <p:spPr>
          <a:xfrm>
            <a:off x="699281" y="3616602"/>
            <a:ext cx="3004956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nl-BE" sz="1000" b="1" dirty="0" err="1"/>
              <a:t>arch:artefactRegistry.ttl</a:t>
            </a:r>
            <a:endParaRPr lang="nl-BE" sz="1000" b="1" dirty="0"/>
          </a:p>
        </p:txBody>
      </p:sp>
      <p:sp>
        <p:nvSpPr>
          <p:cNvPr id="74" name="Rechthoek: afgeronde hoeken 73">
            <a:extLst>
              <a:ext uri="{FF2B5EF4-FFF2-40B4-BE49-F238E27FC236}">
                <a16:creationId xmlns:a16="http://schemas.microsoft.com/office/drawing/2014/main" id="{3E0C337B-8A0D-44F1-A07E-14DCA0E369AE}"/>
              </a:ext>
            </a:extLst>
          </p:cNvPr>
          <p:cNvSpPr/>
          <p:nvPr/>
        </p:nvSpPr>
        <p:spPr>
          <a:xfrm>
            <a:off x="6487791" y="1889696"/>
            <a:ext cx="5107308" cy="1933741"/>
          </a:xfrm>
          <a:prstGeom prst="roundRect">
            <a:avLst>
              <a:gd name="adj" fmla="val 6921"/>
            </a:avLst>
          </a:prstGeom>
          <a:solidFill>
            <a:schemeClr val="accent2">
              <a:lumMod val="75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06088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: afgeronde hoeken 1">
            <a:extLst>
              <a:ext uri="{FF2B5EF4-FFF2-40B4-BE49-F238E27FC236}">
                <a16:creationId xmlns:a16="http://schemas.microsoft.com/office/drawing/2014/main" id="{A20C79CA-B15D-452B-8B92-FEBAD03804E8}"/>
              </a:ext>
            </a:extLst>
          </p:cNvPr>
          <p:cNvSpPr/>
          <p:nvPr/>
        </p:nvSpPr>
        <p:spPr>
          <a:xfrm>
            <a:off x="646752" y="1843357"/>
            <a:ext cx="6879166" cy="1838148"/>
          </a:xfrm>
          <a:prstGeom prst="roundRect">
            <a:avLst>
              <a:gd name="adj" fmla="val 9758"/>
            </a:avLst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Rechthoek: afgeronde hoeken 16">
            <a:extLst>
              <a:ext uri="{FF2B5EF4-FFF2-40B4-BE49-F238E27FC236}">
                <a16:creationId xmlns:a16="http://schemas.microsoft.com/office/drawing/2014/main" id="{55A266C5-AA3E-4DF4-B210-8541D6343036}"/>
              </a:ext>
            </a:extLst>
          </p:cNvPr>
          <p:cNvSpPr/>
          <p:nvPr/>
        </p:nvSpPr>
        <p:spPr>
          <a:xfrm>
            <a:off x="4723720" y="1605386"/>
            <a:ext cx="2947441" cy="3987035"/>
          </a:xfrm>
          <a:prstGeom prst="roundRect">
            <a:avLst>
              <a:gd name="adj" fmla="val 6921"/>
            </a:avLst>
          </a:prstGeom>
          <a:solidFill>
            <a:schemeClr val="accent6">
              <a:lumMod val="75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1" name="Rechthoek: afgeronde hoeken 50">
            <a:extLst>
              <a:ext uri="{FF2B5EF4-FFF2-40B4-BE49-F238E27FC236}">
                <a16:creationId xmlns:a16="http://schemas.microsoft.com/office/drawing/2014/main" id="{4B26DC0C-B13C-4BBB-889B-9AA78DB4B2DE}"/>
              </a:ext>
            </a:extLst>
          </p:cNvPr>
          <p:cNvSpPr/>
          <p:nvPr/>
        </p:nvSpPr>
        <p:spPr>
          <a:xfrm>
            <a:off x="4658347" y="1889696"/>
            <a:ext cx="6936752" cy="1933741"/>
          </a:xfrm>
          <a:prstGeom prst="roundRect">
            <a:avLst>
              <a:gd name="adj" fmla="val 6921"/>
            </a:avLst>
          </a:prstGeom>
          <a:solidFill>
            <a:schemeClr val="accent2">
              <a:lumMod val="75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A4D03720-6166-436C-A3C4-4F1ACB5693DA}"/>
              </a:ext>
            </a:extLst>
          </p:cNvPr>
          <p:cNvSpPr txBox="1"/>
          <p:nvPr/>
        </p:nvSpPr>
        <p:spPr>
          <a:xfrm>
            <a:off x="4765125" y="2027578"/>
            <a:ext cx="698691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b="1" dirty="0" err="1">
                <a:solidFill>
                  <a:prstClr val="black"/>
                </a:solidFill>
                <a:latin typeface="Calibri" panose="020F0502020204030204"/>
              </a:rPr>
              <a:t>arch</a:t>
            </a:r>
            <a:r>
              <a:rPr lang="nl-BE" sz="1000" b="1" dirty="0">
                <a:solidFill>
                  <a:prstClr val="black"/>
                </a:solidFill>
                <a:latin typeface="Calibri" panose="020F0502020204030204"/>
              </a:rPr>
              <a:t>: art1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044C687E-D469-490A-BB5C-4C47B097591E}"/>
              </a:ext>
            </a:extLst>
          </p:cNvPr>
          <p:cNvSpPr txBox="1"/>
          <p:nvPr/>
        </p:nvSpPr>
        <p:spPr>
          <a:xfrm>
            <a:off x="1721615" y="2458187"/>
            <a:ext cx="515792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dirty="0">
                <a:solidFill>
                  <a:prstClr val="black"/>
                </a:solidFill>
                <a:latin typeface="Calibri" panose="020F0502020204030204"/>
              </a:rPr>
              <a:t>le1</a:t>
            </a:r>
          </a:p>
        </p:txBody>
      </p:sp>
      <p:cxnSp>
        <p:nvCxnSpPr>
          <p:cNvPr id="6" name="Rechte verbindingslijn met pijl 6">
            <a:extLst>
              <a:ext uri="{FF2B5EF4-FFF2-40B4-BE49-F238E27FC236}">
                <a16:creationId xmlns:a16="http://schemas.microsoft.com/office/drawing/2014/main" id="{E892A52F-C6B2-4F7E-ABC1-97A7A93B50B6}"/>
              </a:ext>
            </a:extLst>
          </p:cNvPr>
          <p:cNvCxnSpPr>
            <a:cxnSpLocks/>
            <a:stCxn id="4" idx="1"/>
            <a:endCxn id="5" idx="0"/>
          </p:cNvCxnSpPr>
          <p:nvPr/>
        </p:nvCxnSpPr>
        <p:spPr>
          <a:xfrm rot="10800000" flipV="1">
            <a:off x="1979511" y="2150689"/>
            <a:ext cx="2785614" cy="3074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26D91117-B55C-4E17-899A-9290534110AA}"/>
              </a:ext>
            </a:extLst>
          </p:cNvPr>
          <p:cNvSpPr txBox="1"/>
          <p:nvPr/>
        </p:nvSpPr>
        <p:spPr>
          <a:xfrm>
            <a:off x="914379" y="2835596"/>
            <a:ext cx="694537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dirty="0" err="1">
                <a:solidFill>
                  <a:prstClr val="black"/>
                </a:solidFill>
                <a:latin typeface="Calibri" panose="020F0502020204030204"/>
              </a:rPr>
              <a:t>arch.ttl</a:t>
            </a:r>
            <a:endParaRPr lang="nl-BE" sz="1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2D49083F-FF42-4002-B05C-5702135BF3BD}"/>
              </a:ext>
            </a:extLst>
          </p:cNvPr>
          <p:cNvSpPr txBox="1"/>
          <p:nvPr/>
        </p:nvSpPr>
        <p:spPr>
          <a:xfrm>
            <a:off x="2528851" y="2835596"/>
            <a:ext cx="515792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dirty="0">
                <a:solidFill>
                  <a:prstClr val="black"/>
                </a:solidFill>
                <a:latin typeface="Calibri" panose="020F0502020204030204"/>
              </a:rPr>
              <a:t>id1</a:t>
            </a:r>
          </a:p>
        </p:txBody>
      </p:sp>
      <p:cxnSp>
        <p:nvCxnSpPr>
          <p:cNvPr id="9" name="Verbindingslijn: gebogen 8">
            <a:extLst>
              <a:ext uri="{FF2B5EF4-FFF2-40B4-BE49-F238E27FC236}">
                <a16:creationId xmlns:a16="http://schemas.microsoft.com/office/drawing/2014/main" id="{448A623D-3BA9-429C-AB40-B1B944D846DF}"/>
              </a:ext>
            </a:extLst>
          </p:cNvPr>
          <p:cNvCxnSpPr>
            <a:cxnSpLocks/>
            <a:stCxn id="5" idx="1"/>
            <a:endCxn id="7" idx="0"/>
          </p:cNvCxnSpPr>
          <p:nvPr/>
        </p:nvCxnSpPr>
        <p:spPr>
          <a:xfrm rot="10800000" flipV="1">
            <a:off x="1261649" y="2581298"/>
            <a:ext cx="459967" cy="2542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Verbindingslijn: gebogen 9">
            <a:extLst>
              <a:ext uri="{FF2B5EF4-FFF2-40B4-BE49-F238E27FC236}">
                <a16:creationId xmlns:a16="http://schemas.microsoft.com/office/drawing/2014/main" id="{8ACE5E65-A165-424D-8572-EA2C775E1C37}"/>
              </a:ext>
            </a:extLst>
          </p:cNvPr>
          <p:cNvCxnSpPr>
            <a:stCxn id="5" idx="3"/>
            <a:endCxn id="8" idx="0"/>
          </p:cNvCxnSpPr>
          <p:nvPr/>
        </p:nvCxnSpPr>
        <p:spPr>
          <a:xfrm>
            <a:off x="2237407" y="2581298"/>
            <a:ext cx="549340" cy="2542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vak 10">
            <a:extLst>
              <a:ext uri="{FF2B5EF4-FFF2-40B4-BE49-F238E27FC236}">
                <a16:creationId xmlns:a16="http://schemas.microsoft.com/office/drawing/2014/main" id="{546AFC52-3E1A-4F7B-A7F3-7B47F1AAACD4}"/>
              </a:ext>
            </a:extLst>
          </p:cNvPr>
          <p:cNvSpPr txBox="1"/>
          <p:nvPr/>
        </p:nvSpPr>
        <p:spPr>
          <a:xfrm>
            <a:off x="3206090" y="1956614"/>
            <a:ext cx="1137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i="1" dirty="0" err="1">
                <a:solidFill>
                  <a:prstClr val="black"/>
                </a:solidFill>
                <a:latin typeface="Calibri" panose="020F0502020204030204"/>
              </a:rPr>
              <a:t>hasLinkElement</a:t>
            </a:r>
            <a:endParaRPr lang="nl-BE" sz="1000" i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28638F95-9F6A-4DCE-B224-2BF1B699D1AD}"/>
              </a:ext>
            </a:extLst>
          </p:cNvPr>
          <p:cNvSpPr txBox="1"/>
          <p:nvPr/>
        </p:nvSpPr>
        <p:spPr>
          <a:xfrm>
            <a:off x="732490" y="2302082"/>
            <a:ext cx="1137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i="1" dirty="0" err="1">
                <a:solidFill>
                  <a:prstClr val="black"/>
                </a:solidFill>
                <a:latin typeface="Calibri" panose="020F0502020204030204"/>
              </a:rPr>
              <a:t>hasDocument</a:t>
            </a:r>
            <a:endParaRPr lang="nl-BE" sz="1000" i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304E7C52-2932-47C8-860E-9F9F3ED7B82F}"/>
              </a:ext>
            </a:extLst>
          </p:cNvPr>
          <p:cNvSpPr txBox="1"/>
          <p:nvPr/>
        </p:nvSpPr>
        <p:spPr>
          <a:xfrm>
            <a:off x="2627422" y="2535658"/>
            <a:ext cx="1137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i="1" dirty="0" err="1">
                <a:solidFill>
                  <a:prstClr val="black"/>
                </a:solidFill>
                <a:latin typeface="Calibri" panose="020F0502020204030204"/>
              </a:rPr>
              <a:t>hasIdentifier</a:t>
            </a:r>
            <a:endParaRPr lang="nl-BE" sz="1000" i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8D311643-958F-40F4-BC80-03D2FA319DFA}"/>
              </a:ext>
            </a:extLst>
          </p:cNvPr>
          <p:cNvSpPr txBox="1"/>
          <p:nvPr/>
        </p:nvSpPr>
        <p:spPr>
          <a:xfrm>
            <a:off x="2120784" y="3356155"/>
            <a:ext cx="1325125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dirty="0">
                <a:solidFill>
                  <a:prstClr val="black"/>
                </a:solidFill>
                <a:latin typeface="Calibri" panose="020F0502020204030204"/>
              </a:rPr>
              <a:t>&lt;/arch.ttl#door1&gt;</a:t>
            </a:r>
          </a:p>
        </p:txBody>
      </p: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B9B41A97-7C76-4846-97E8-5A81B4FD6E00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>
          <a:xfrm flipH="1">
            <a:off x="2783347" y="3081817"/>
            <a:ext cx="3400" cy="274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vak 15">
            <a:extLst>
              <a:ext uri="{FF2B5EF4-FFF2-40B4-BE49-F238E27FC236}">
                <a16:creationId xmlns:a16="http://schemas.microsoft.com/office/drawing/2014/main" id="{997A67AF-1570-4D00-B7AA-40D7851FF0C1}"/>
              </a:ext>
            </a:extLst>
          </p:cNvPr>
          <p:cNvSpPr txBox="1"/>
          <p:nvPr/>
        </p:nvSpPr>
        <p:spPr>
          <a:xfrm>
            <a:off x="2556506" y="3096943"/>
            <a:ext cx="1137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i="1" dirty="0" err="1">
                <a:solidFill>
                  <a:prstClr val="black"/>
                </a:solidFill>
                <a:latin typeface="Calibri" panose="020F0502020204030204"/>
              </a:rPr>
              <a:t>identifier</a:t>
            </a:r>
            <a:endParaRPr lang="nl-BE" sz="1000" i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" name="Tekstvak 62">
            <a:extLst>
              <a:ext uri="{FF2B5EF4-FFF2-40B4-BE49-F238E27FC236}">
                <a16:creationId xmlns:a16="http://schemas.microsoft.com/office/drawing/2014/main" id="{B074F307-98AE-448B-9003-A5DBAB28839D}"/>
              </a:ext>
            </a:extLst>
          </p:cNvPr>
          <p:cNvSpPr txBox="1"/>
          <p:nvPr/>
        </p:nvSpPr>
        <p:spPr>
          <a:xfrm>
            <a:off x="167117" y="5673353"/>
            <a:ext cx="31453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00" dirty="0"/>
              <a:t>@prefix </a:t>
            </a:r>
            <a:r>
              <a:rPr lang="nl-BE" sz="1000" dirty="0" err="1"/>
              <a:t>arch</a:t>
            </a:r>
            <a:r>
              <a:rPr lang="nl-BE" sz="1000" dirty="0"/>
              <a:t>: &lt;https://archoffice.de/lbd/abc123/&gt; .</a:t>
            </a:r>
          </a:p>
          <a:p>
            <a:r>
              <a:rPr lang="nl-BE" sz="1000" dirty="0"/>
              <a:t>@prefix </a:t>
            </a:r>
            <a:r>
              <a:rPr lang="nl-BE" sz="1000" dirty="0" err="1"/>
              <a:t>fm</a:t>
            </a:r>
            <a:r>
              <a:rPr lang="nl-BE" sz="1000" dirty="0"/>
              <a:t>: &lt;https://fm-bureau.fr/lbd/abc123/&gt; .</a:t>
            </a:r>
          </a:p>
          <a:p>
            <a:r>
              <a:rPr lang="nl-BE" sz="1000" dirty="0"/>
              <a:t>@prefix </a:t>
            </a:r>
            <a:r>
              <a:rPr lang="nl-BE" sz="1000" dirty="0" err="1"/>
              <a:t>own</a:t>
            </a:r>
            <a:r>
              <a:rPr lang="nl-BE" sz="1000" dirty="0"/>
              <a:t>: &lt;https://pod.inrupt.net/lbd/abc123/&gt; .</a:t>
            </a:r>
          </a:p>
        </p:txBody>
      </p:sp>
      <p:sp>
        <p:nvSpPr>
          <p:cNvPr id="65" name="Titel 2">
            <a:extLst>
              <a:ext uri="{FF2B5EF4-FFF2-40B4-BE49-F238E27FC236}">
                <a16:creationId xmlns:a16="http://schemas.microsoft.com/office/drawing/2014/main" id="{78809F30-6339-4BBB-B1F2-AF5D37933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490" y="1"/>
            <a:ext cx="10503310" cy="1127441"/>
          </a:xfrm>
        </p:spPr>
        <p:txBody>
          <a:bodyPr/>
          <a:lstStyle/>
          <a:p>
            <a:r>
              <a:rPr lang="nl-BE" dirty="0" err="1"/>
              <a:t>reference</a:t>
            </a:r>
            <a:r>
              <a:rPr lang="nl-BE" dirty="0"/>
              <a:t> </a:t>
            </a:r>
            <a:r>
              <a:rPr lang="nl-BE" dirty="0" err="1"/>
              <a:t>Registry</a:t>
            </a:r>
            <a:r>
              <a:rPr lang="nl-BE" dirty="0"/>
              <a:t>: </a:t>
            </a:r>
            <a:r>
              <a:rPr lang="nl-BE" dirty="0" err="1"/>
              <a:t>global</a:t>
            </a:r>
            <a:r>
              <a:rPr lang="nl-BE" dirty="0"/>
              <a:t> </a:t>
            </a:r>
            <a:r>
              <a:rPr lang="nl-BE" dirty="0" err="1"/>
              <a:t>alignment</a:t>
            </a:r>
            <a:endParaRPr lang="nl-BE" dirty="0"/>
          </a:p>
        </p:txBody>
      </p:sp>
      <p:sp>
        <p:nvSpPr>
          <p:cNvPr id="53" name="Tekstvak 52">
            <a:extLst>
              <a:ext uri="{FF2B5EF4-FFF2-40B4-BE49-F238E27FC236}">
                <a16:creationId xmlns:a16="http://schemas.microsoft.com/office/drawing/2014/main" id="{10DEE8AC-A079-4F58-9EB8-C87A2FFD621A}"/>
              </a:ext>
            </a:extLst>
          </p:cNvPr>
          <p:cNvSpPr txBox="1"/>
          <p:nvPr/>
        </p:nvSpPr>
        <p:spPr>
          <a:xfrm>
            <a:off x="5630193" y="2896642"/>
            <a:ext cx="788732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b="1" dirty="0">
                <a:solidFill>
                  <a:prstClr val="black"/>
                </a:solidFill>
                <a:latin typeface="Calibri" panose="020F0502020204030204"/>
              </a:rPr>
              <a:t>fm:art5</a:t>
            </a:r>
          </a:p>
        </p:txBody>
      </p:sp>
      <p:sp>
        <p:nvSpPr>
          <p:cNvPr id="55" name="Tekstvak 54">
            <a:extLst>
              <a:ext uri="{FF2B5EF4-FFF2-40B4-BE49-F238E27FC236}">
                <a16:creationId xmlns:a16="http://schemas.microsoft.com/office/drawing/2014/main" id="{888F61BB-DBD9-4C09-8E02-F25185BA817E}"/>
              </a:ext>
            </a:extLst>
          </p:cNvPr>
          <p:cNvSpPr txBox="1"/>
          <p:nvPr/>
        </p:nvSpPr>
        <p:spPr>
          <a:xfrm>
            <a:off x="5766663" y="4434234"/>
            <a:ext cx="515792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dirty="0">
                <a:solidFill>
                  <a:prstClr val="black"/>
                </a:solidFill>
                <a:latin typeface="Calibri" panose="020F0502020204030204"/>
              </a:rPr>
              <a:t>le2</a:t>
            </a:r>
          </a:p>
        </p:txBody>
      </p:sp>
      <p:cxnSp>
        <p:nvCxnSpPr>
          <p:cNvPr id="59" name="Rechte verbindingslijn met pijl 58">
            <a:extLst>
              <a:ext uri="{FF2B5EF4-FFF2-40B4-BE49-F238E27FC236}">
                <a16:creationId xmlns:a16="http://schemas.microsoft.com/office/drawing/2014/main" id="{68273E0D-15A1-4A89-9B34-03D15D9E9F3B}"/>
              </a:ext>
            </a:extLst>
          </p:cNvPr>
          <p:cNvCxnSpPr>
            <a:cxnSpLocks/>
            <a:stCxn id="53" idx="2"/>
            <a:endCxn id="55" idx="0"/>
          </p:cNvCxnSpPr>
          <p:nvPr/>
        </p:nvCxnSpPr>
        <p:spPr>
          <a:xfrm>
            <a:off x="6024559" y="3142863"/>
            <a:ext cx="0" cy="1291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kstvak 59">
            <a:extLst>
              <a:ext uri="{FF2B5EF4-FFF2-40B4-BE49-F238E27FC236}">
                <a16:creationId xmlns:a16="http://schemas.microsoft.com/office/drawing/2014/main" id="{09D7D63A-DC21-4BB2-A7EB-1177C72B0346}"/>
              </a:ext>
            </a:extLst>
          </p:cNvPr>
          <p:cNvSpPr txBox="1"/>
          <p:nvPr/>
        </p:nvSpPr>
        <p:spPr>
          <a:xfrm>
            <a:off x="4841487" y="4811642"/>
            <a:ext cx="751673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dirty="0" err="1">
                <a:solidFill>
                  <a:prstClr val="black"/>
                </a:solidFill>
                <a:latin typeface="Calibri" panose="020F0502020204030204"/>
              </a:rPr>
              <a:t>damage.ttl</a:t>
            </a:r>
            <a:endParaRPr lang="nl-BE" sz="1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1" name="Tekstvak 60">
            <a:extLst>
              <a:ext uri="{FF2B5EF4-FFF2-40B4-BE49-F238E27FC236}">
                <a16:creationId xmlns:a16="http://schemas.microsoft.com/office/drawing/2014/main" id="{FDAEFD40-215C-4F5D-BD90-CE9DCFB9F2A3}"/>
              </a:ext>
            </a:extLst>
          </p:cNvPr>
          <p:cNvSpPr txBox="1"/>
          <p:nvPr/>
        </p:nvSpPr>
        <p:spPr>
          <a:xfrm>
            <a:off x="6573899" y="4811642"/>
            <a:ext cx="515792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dirty="0">
                <a:solidFill>
                  <a:prstClr val="black"/>
                </a:solidFill>
                <a:latin typeface="Calibri" panose="020F0502020204030204"/>
              </a:rPr>
              <a:t>id2</a:t>
            </a:r>
          </a:p>
        </p:txBody>
      </p:sp>
      <p:cxnSp>
        <p:nvCxnSpPr>
          <p:cNvPr id="64" name="Verbindingslijn: gebogen 22">
            <a:extLst>
              <a:ext uri="{FF2B5EF4-FFF2-40B4-BE49-F238E27FC236}">
                <a16:creationId xmlns:a16="http://schemas.microsoft.com/office/drawing/2014/main" id="{0AF7355F-6892-47BD-AB81-677254D0EF49}"/>
              </a:ext>
            </a:extLst>
          </p:cNvPr>
          <p:cNvCxnSpPr>
            <a:cxnSpLocks/>
            <a:stCxn id="55" idx="1"/>
            <a:endCxn id="60" idx="0"/>
          </p:cNvCxnSpPr>
          <p:nvPr/>
        </p:nvCxnSpPr>
        <p:spPr>
          <a:xfrm rot="10800000" flipV="1">
            <a:off x="5217325" y="4557344"/>
            <a:ext cx="549339" cy="2542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Verbindingslijn: gebogen 23">
            <a:extLst>
              <a:ext uri="{FF2B5EF4-FFF2-40B4-BE49-F238E27FC236}">
                <a16:creationId xmlns:a16="http://schemas.microsoft.com/office/drawing/2014/main" id="{729D5959-BACF-48DE-B44D-9060EB340720}"/>
              </a:ext>
            </a:extLst>
          </p:cNvPr>
          <p:cNvCxnSpPr>
            <a:stCxn id="55" idx="3"/>
            <a:endCxn id="61" idx="0"/>
          </p:cNvCxnSpPr>
          <p:nvPr/>
        </p:nvCxnSpPr>
        <p:spPr>
          <a:xfrm>
            <a:off x="6282455" y="4557345"/>
            <a:ext cx="549340" cy="2542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kstvak 66">
            <a:extLst>
              <a:ext uri="{FF2B5EF4-FFF2-40B4-BE49-F238E27FC236}">
                <a16:creationId xmlns:a16="http://schemas.microsoft.com/office/drawing/2014/main" id="{0C608C4D-F880-4C21-BE17-9B025510E11C}"/>
              </a:ext>
            </a:extLst>
          </p:cNvPr>
          <p:cNvSpPr txBox="1"/>
          <p:nvPr/>
        </p:nvSpPr>
        <p:spPr>
          <a:xfrm>
            <a:off x="5955693" y="3955896"/>
            <a:ext cx="1137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i="1" dirty="0" err="1">
                <a:solidFill>
                  <a:prstClr val="black"/>
                </a:solidFill>
                <a:latin typeface="Calibri" panose="020F0502020204030204"/>
              </a:rPr>
              <a:t>hasLinkElement</a:t>
            </a:r>
            <a:endParaRPr lang="nl-BE" sz="1000" i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" name="Tekstvak 67">
            <a:extLst>
              <a:ext uri="{FF2B5EF4-FFF2-40B4-BE49-F238E27FC236}">
                <a16:creationId xmlns:a16="http://schemas.microsoft.com/office/drawing/2014/main" id="{B6C6B393-52E6-4303-B29F-C6F13E62CC6E}"/>
              </a:ext>
            </a:extLst>
          </p:cNvPr>
          <p:cNvSpPr txBox="1"/>
          <p:nvPr/>
        </p:nvSpPr>
        <p:spPr>
          <a:xfrm>
            <a:off x="4765125" y="4335290"/>
            <a:ext cx="1137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i="1" dirty="0" err="1">
                <a:solidFill>
                  <a:prstClr val="black"/>
                </a:solidFill>
                <a:latin typeface="Calibri" panose="020F0502020204030204"/>
              </a:rPr>
              <a:t>hasDocument</a:t>
            </a:r>
            <a:endParaRPr lang="nl-BE" sz="1000" i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" name="Tekstvak 68">
            <a:extLst>
              <a:ext uri="{FF2B5EF4-FFF2-40B4-BE49-F238E27FC236}">
                <a16:creationId xmlns:a16="http://schemas.microsoft.com/office/drawing/2014/main" id="{80AFE1DA-52E6-4580-836F-1F6385E34978}"/>
              </a:ext>
            </a:extLst>
          </p:cNvPr>
          <p:cNvSpPr txBox="1"/>
          <p:nvPr/>
        </p:nvSpPr>
        <p:spPr>
          <a:xfrm>
            <a:off x="6179290" y="4338369"/>
            <a:ext cx="1137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i="1" dirty="0" err="1">
                <a:solidFill>
                  <a:prstClr val="black"/>
                </a:solidFill>
                <a:latin typeface="Calibri" panose="020F0502020204030204"/>
              </a:rPr>
              <a:t>hasIdentifier</a:t>
            </a:r>
            <a:endParaRPr lang="nl-BE" sz="1000" i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" name="Tekstvak 69">
            <a:extLst>
              <a:ext uri="{FF2B5EF4-FFF2-40B4-BE49-F238E27FC236}">
                <a16:creationId xmlns:a16="http://schemas.microsoft.com/office/drawing/2014/main" id="{AB95E895-456A-4BBA-BDE7-680F5ADBED26}"/>
              </a:ext>
            </a:extLst>
          </p:cNvPr>
          <p:cNvSpPr txBox="1"/>
          <p:nvPr/>
        </p:nvSpPr>
        <p:spPr>
          <a:xfrm>
            <a:off x="6079599" y="5293068"/>
            <a:ext cx="1504392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dirty="0">
                <a:solidFill>
                  <a:prstClr val="black"/>
                </a:solidFill>
                <a:latin typeface="Calibri" panose="020F0502020204030204"/>
              </a:rPr>
              <a:t>&lt;/damage.ttl#element1&gt;</a:t>
            </a:r>
          </a:p>
        </p:txBody>
      </p:sp>
      <p:sp>
        <p:nvSpPr>
          <p:cNvPr id="71" name="Tekstvak 70">
            <a:extLst>
              <a:ext uri="{FF2B5EF4-FFF2-40B4-BE49-F238E27FC236}">
                <a16:creationId xmlns:a16="http://schemas.microsoft.com/office/drawing/2014/main" id="{72FCD59B-849D-43B0-A591-AB02BAB7CA99}"/>
              </a:ext>
            </a:extLst>
          </p:cNvPr>
          <p:cNvSpPr txBox="1"/>
          <p:nvPr/>
        </p:nvSpPr>
        <p:spPr>
          <a:xfrm>
            <a:off x="6557125" y="5048308"/>
            <a:ext cx="1137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i="1" dirty="0" err="1">
                <a:solidFill>
                  <a:prstClr val="black"/>
                </a:solidFill>
                <a:latin typeface="Calibri" panose="020F0502020204030204"/>
              </a:rPr>
              <a:t>identifier</a:t>
            </a:r>
            <a:endParaRPr lang="nl-BE" sz="1000" i="1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72" name="Rechte verbindingslijn met pijl 71">
            <a:extLst>
              <a:ext uri="{FF2B5EF4-FFF2-40B4-BE49-F238E27FC236}">
                <a16:creationId xmlns:a16="http://schemas.microsoft.com/office/drawing/2014/main" id="{F137657A-1756-400B-8C33-3E3B67F806FB}"/>
              </a:ext>
            </a:extLst>
          </p:cNvPr>
          <p:cNvCxnSpPr>
            <a:stCxn id="61" idx="2"/>
            <a:endCxn id="70" idx="0"/>
          </p:cNvCxnSpPr>
          <p:nvPr/>
        </p:nvCxnSpPr>
        <p:spPr>
          <a:xfrm>
            <a:off x="6831795" y="5057863"/>
            <a:ext cx="0" cy="235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kstvak 72">
            <a:extLst>
              <a:ext uri="{FF2B5EF4-FFF2-40B4-BE49-F238E27FC236}">
                <a16:creationId xmlns:a16="http://schemas.microsoft.com/office/drawing/2014/main" id="{F6FBB71B-5EB8-4006-B3C1-124B56B4CB15}"/>
              </a:ext>
            </a:extLst>
          </p:cNvPr>
          <p:cNvSpPr txBox="1"/>
          <p:nvPr/>
        </p:nvSpPr>
        <p:spPr>
          <a:xfrm>
            <a:off x="4675597" y="5535807"/>
            <a:ext cx="3004956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nl-BE" sz="1000" b="1" dirty="0" err="1"/>
              <a:t>fm:artefactRegistry.ttl</a:t>
            </a:r>
            <a:endParaRPr lang="nl-BE" sz="1000" b="1" dirty="0"/>
          </a:p>
        </p:txBody>
      </p:sp>
      <p:sp>
        <p:nvSpPr>
          <p:cNvPr id="75" name="Tekstvak 74">
            <a:extLst>
              <a:ext uri="{FF2B5EF4-FFF2-40B4-BE49-F238E27FC236}">
                <a16:creationId xmlns:a16="http://schemas.microsoft.com/office/drawing/2014/main" id="{EA6F1773-B684-4E5C-B334-F2FEE62C9E0D}"/>
              </a:ext>
            </a:extLst>
          </p:cNvPr>
          <p:cNvSpPr txBox="1"/>
          <p:nvPr/>
        </p:nvSpPr>
        <p:spPr>
          <a:xfrm>
            <a:off x="6573899" y="2210458"/>
            <a:ext cx="773688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b="1" dirty="0">
                <a:solidFill>
                  <a:prstClr val="black"/>
                </a:solidFill>
                <a:latin typeface="Calibri" panose="020F0502020204030204"/>
              </a:rPr>
              <a:t>own:art8</a:t>
            </a:r>
          </a:p>
        </p:txBody>
      </p:sp>
      <p:sp>
        <p:nvSpPr>
          <p:cNvPr id="76" name="Tekstvak 75">
            <a:extLst>
              <a:ext uri="{FF2B5EF4-FFF2-40B4-BE49-F238E27FC236}">
                <a16:creationId xmlns:a16="http://schemas.microsoft.com/office/drawing/2014/main" id="{6606D7F3-140C-43BA-99FB-D2D7D4BAB505}"/>
              </a:ext>
            </a:extLst>
          </p:cNvPr>
          <p:cNvSpPr txBox="1"/>
          <p:nvPr/>
        </p:nvSpPr>
        <p:spPr>
          <a:xfrm>
            <a:off x="9882517" y="2650768"/>
            <a:ext cx="515792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dirty="0">
                <a:solidFill>
                  <a:prstClr val="black"/>
                </a:solidFill>
                <a:latin typeface="Calibri" panose="020F0502020204030204"/>
              </a:rPr>
              <a:t>le3</a:t>
            </a:r>
          </a:p>
        </p:txBody>
      </p:sp>
      <p:cxnSp>
        <p:nvCxnSpPr>
          <p:cNvPr id="77" name="Verbindingslijn: gebogen 33">
            <a:extLst>
              <a:ext uri="{FF2B5EF4-FFF2-40B4-BE49-F238E27FC236}">
                <a16:creationId xmlns:a16="http://schemas.microsoft.com/office/drawing/2014/main" id="{A36A310E-6ADB-4E58-B5D7-A7A0EDD4058E}"/>
              </a:ext>
            </a:extLst>
          </p:cNvPr>
          <p:cNvCxnSpPr>
            <a:cxnSpLocks/>
            <a:stCxn id="75" idx="3"/>
            <a:endCxn id="76" idx="0"/>
          </p:cNvCxnSpPr>
          <p:nvPr/>
        </p:nvCxnSpPr>
        <p:spPr>
          <a:xfrm>
            <a:off x="7347587" y="2333569"/>
            <a:ext cx="2792826" cy="3171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kstvak 77">
            <a:extLst>
              <a:ext uri="{FF2B5EF4-FFF2-40B4-BE49-F238E27FC236}">
                <a16:creationId xmlns:a16="http://schemas.microsoft.com/office/drawing/2014/main" id="{E8DF0D4C-1F0D-41AD-834D-19AF9EFBC985}"/>
              </a:ext>
            </a:extLst>
          </p:cNvPr>
          <p:cNvSpPr txBox="1"/>
          <p:nvPr/>
        </p:nvSpPr>
        <p:spPr>
          <a:xfrm>
            <a:off x="8852771" y="3140093"/>
            <a:ext cx="954008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dirty="0" err="1">
                <a:solidFill>
                  <a:prstClr val="black"/>
                </a:solidFill>
                <a:latin typeface="Calibri" panose="020F0502020204030204"/>
              </a:rPr>
              <a:t>model.gltf</a:t>
            </a:r>
            <a:endParaRPr lang="nl-BE" sz="1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" name="Tekstvak 78">
            <a:extLst>
              <a:ext uri="{FF2B5EF4-FFF2-40B4-BE49-F238E27FC236}">
                <a16:creationId xmlns:a16="http://schemas.microsoft.com/office/drawing/2014/main" id="{138F1556-E590-4B4D-8BD0-14BA26EA4B74}"/>
              </a:ext>
            </a:extLst>
          </p:cNvPr>
          <p:cNvSpPr txBox="1"/>
          <p:nvPr/>
        </p:nvSpPr>
        <p:spPr>
          <a:xfrm>
            <a:off x="10700235" y="3033419"/>
            <a:ext cx="515792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dirty="0">
                <a:solidFill>
                  <a:prstClr val="black"/>
                </a:solidFill>
                <a:latin typeface="Calibri" panose="020F0502020204030204"/>
              </a:rPr>
              <a:t>id3</a:t>
            </a:r>
          </a:p>
        </p:txBody>
      </p:sp>
      <p:cxnSp>
        <p:nvCxnSpPr>
          <p:cNvPr id="80" name="Verbindingslijn: gebogen 36">
            <a:extLst>
              <a:ext uri="{FF2B5EF4-FFF2-40B4-BE49-F238E27FC236}">
                <a16:creationId xmlns:a16="http://schemas.microsoft.com/office/drawing/2014/main" id="{4835260B-B860-4E50-9CE9-3A7E157A98E2}"/>
              </a:ext>
            </a:extLst>
          </p:cNvPr>
          <p:cNvCxnSpPr>
            <a:cxnSpLocks/>
            <a:stCxn id="76" idx="1"/>
            <a:endCxn id="78" idx="0"/>
          </p:cNvCxnSpPr>
          <p:nvPr/>
        </p:nvCxnSpPr>
        <p:spPr>
          <a:xfrm rot="10800000" flipV="1">
            <a:off x="9329775" y="2773879"/>
            <a:ext cx="552742" cy="3662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Verbindingslijn: gebogen 37">
            <a:extLst>
              <a:ext uri="{FF2B5EF4-FFF2-40B4-BE49-F238E27FC236}">
                <a16:creationId xmlns:a16="http://schemas.microsoft.com/office/drawing/2014/main" id="{52C29A30-CFB0-4EFE-A71C-C40833A1159F}"/>
              </a:ext>
            </a:extLst>
          </p:cNvPr>
          <p:cNvCxnSpPr>
            <a:stCxn id="76" idx="3"/>
            <a:endCxn id="79" idx="0"/>
          </p:cNvCxnSpPr>
          <p:nvPr/>
        </p:nvCxnSpPr>
        <p:spPr>
          <a:xfrm>
            <a:off x="10398309" y="2773879"/>
            <a:ext cx="559822" cy="2595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kstvak 81">
            <a:extLst>
              <a:ext uri="{FF2B5EF4-FFF2-40B4-BE49-F238E27FC236}">
                <a16:creationId xmlns:a16="http://schemas.microsoft.com/office/drawing/2014/main" id="{3A0D7F48-39B5-4FEC-9865-D29242EBC0E2}"/>
              </a:ext>
            </a:extLst>
          </p:cNvPr>
          <p:cNvSpPr txBox="1"/>
          <p:nvPr/>
        </p:nvSpPr>
        <p:spPr>
          <a:xfrm>
            <a:off x="8041710" y="2126043"/>
            <a:ext cx="1137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i="1" dirty="0" err="1">
                <a:solidFill>
                  <a:prstClr val="black"/>
                </a:solidFill>
                <a:latin typeface="Calibri" panose="020F0502020204030204"/>
              </a:rPr>
              <a:t>lbd:hasReference</a:t>
            </a:r>
            <a:endParaRPr lang="nl-BE" sz="1000" i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" name="Tekstvak 82">
            <a:extLst>
              <a:ext uri="{FF2B5EF4-FFF2-40B4-BE49-F238E27FC236}">
                <a16:creationId xmlns:a16="http://schemas.microsoft.com/office/drawing/2014/main" id="{DB212D2E-46BE-4D1F-8F83-405DAAF024AD}"/>
              </a:ext>
            </a:extLst>
          </p:cNvPr>
          <p:cNvSpPr txBox="1"/>
          <p:nvPr/>
        </p:nvSpPr>
        <p:spPr>
          <a:xfrm>
            <a:off x="8852771" y="2577022"/>
            <a:ext cx="1137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i="1" dirty="0" err="1">
                <a:solidFill>
                  <a:prstClr val="black"/>
                </a:solidFill>
                <a:latin typeface="Calibri" panose="020F0502020204030204"/>
              </a:rPr>
              <a:t>Lbd:inDataset</a:t>
            </a:r>
            <a:endParaRPr lang="nl-BE" sz="1000" i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4" name="Tekstvak 83">
            <a:extLst>
              <a:ext uri="{FF2B5EF4-FFF2-40B4-BE49-F238E27FC236}">
                <a16:creationId xmlns:a16="http://schemas.microsoft.com/office/drawing/2014/main" id="{4C362725-63FA-482E-96DA-C906855E3183}"/>
              </a:ext>
            </a:extLst>
          </p:cNvPr>
          <p:cNvSpPr txBox="1"/>
          <p:nvPr/>
        </p:nvSpPr>
        <p:spPr>
          <a:xfrm>
            <a:off x="10272346" y="2572791"/>
            <a:ext cx="1137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i="1" dirty="0" err="1">
                <a:solidFill>
                  <a:prstClr val="black"/>
                </a:solidFill>
                <a:latin typeface="Calibri" panose="020F0502020204030204"/>
              </a:rPr>
              <a:t>hasIdentifier</a:t>
            </a:r>
            <a:endParaRPr lang="nl-BE" sz="1000" i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5" name="Tekstvak 84">
            <a:extLst>
              <a:ext uri="{FF2B5EF4-FFF2-40B4-BE49-F238E27FC236}">
                <a16:creationId xmlns:a16="http://schemas.microsoft.com/office/drawing/2014/main" id="{88970B91-7107-41F7-80F2-8944BE32A858}"/>
              </a:ext>
            </a:extLst>
          </p:cNvPr>
          <p:cNvSpPr txBox="1"/>
          <p:nvPr/>
        </p:nvSpPr>
        <p:spPr>
          <a:xfrm>
            <a:off x="10562461" y="3510422"/>
            <a:ext cx="79134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dirty="0">
                <a:solidFill>
                  <a:prstClr val="black"/>
                </a:solidFill>
                <a:latin typeface="Calibri" panose="020F0502020204030204"/>
              </a:rPr>
              <a:t>“</a:t>
            </a:r>
            <a:r>
              <a:rPr lang="nl-BE" sz="1000" dirty="0" err="1">
                <a:solidFill>
                  <a:prstClr val="black"/>
                </a:solidFill>
                <a:latin typeface="Calibri" panose="020F0502020204030204"/>
              </a:rPr>
              <a:t>Brep</a:t>
            </a:r>
            <a:r>
              <a:rPr lang="nl-BE" sz="1000" dirty="0">
                <a:solidFill>
                  <a:prstClr val="black"/>
                </a:solidFill>
                <a:latin typeface="Calibri" panose="020F0502020204030204"/>
              </a:rPr>
              <a:t> 1”</a:t>
            </a:r>
          </a:p>
        </p:txBody>
      </p:sp>
      <p:sp>
        <p:nvSpPr>
          <p:cNvPr id="86" name="Tekstvak 85">
            <a:extLst>
              <a:ext uri="{FF2B5EF4-FFF2-40B4-BE49-F238E27FC236}">
                <a16:creationId xmlns:a16="http://schemas.microsoft.com/office/drawing/2014/main" id="{47535F98-7738-463E-9FD2-3953413A8975}"/>
              </a:ext>
            </a:extLst>
          </p:cNvPr>
          <p:cNvSpPr txBox="1"/>
          <p:nvPr/>
        </p:nvSpPr>
        <p:spPr>
          <a:xfrm>
            <a:off x="10700235" y="3265908"/>
            <a:ext cx="1137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i="1" dirty="0" err="1">
                <a:solidFill>
                  <a:prstClr val="black"/>
                </a:solidFill>
                <a:latin typeface="Calibri" panose="020F0502020204030204"/>
              </a:rPr>
              <a:t>identifier</a:t>
            </a:r>
            <a:endParaRPr lang="nl-BE" sz="1000" i="1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87" name="Rechte verbindingslijn met pijl 86">
            <a:extLst>
              <a:ext uri="{FF2B5EF4-FFF2-40B4-BE49-F238E27FC236}">
                <a16:creationId xmlns:a16="http://schemas.microsoft.com/office/drawing/2014/main" id="{2E407B0C-99E0-4714-8D8C-E20B63551EDC}"/>
              </a:ext>
            </a:extLst>
          </p:cNvPr>
          <p:cNvCxnSpPr>
            <a:cxnSpLocks/>
            <a:stCxn id="79" idx="2"/>
            <a:endCxn id="85" idx="0"/>
          </p:cNvCxnSpPr>
          <p:nvPr/>
        </p:nvCxnSpPr>
        <p:spPr>
          <a:xfrm>
            <a:off x="10958131" y="3279640"/>
            <a:ext cx="0" cy="230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kstvak 87">
            <a:extLst>
              <a:ext uri="{FF2B5EF4-FFF2-40B4-BE49-F238E27FC236}">
                <a16:creationId xmlns:a16="http://schemas.microsoft.com/office/drawing/2014/main" id="{CE516B72-A497-4627-8DCF-F7DDF1ECA03A}"/>
              </a:ext>
            </a:extLst>
          </p:cNvPr>
          <p:cNvSpPr txBox="1"/>
          <p:nvPr/>
        </p:nvSpPr>
        <p:spPr>
          <a:xfrm>
            <a:off x="8637311" y="3768060"/>
            <a:ext cx="3004956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nl-BE" sz="1000" b="1" dirty="0" err="1"/>
              <a:t>own:artefactRegistry.ttl</a:t>
            </a:r>
            <a:endParaRPr lang="nl-BE" sz="1000" b="1" dirty="0"/>
          </a:p>
        </p:txBody>
      </p:sp>
      <p:sp>
        <p:nvSpPr>
          <p:cNvPr id="91" name="Tekstvak 90">
            <a:extLst>
              <a:ext uri="{FF2B5EF4-FFF2-40B4-BE49-F238E27FC236}">
                <a16:creationId xmlns:a16="http://schemas.microsoft.com/office/drawing/2014/main" id="{F0947648-890C-440B-8F90-717136B93870}"/>
              </a:ext>
            </a:extLst>
          </p:cNvPr>
          <p:cNvSpPr txBox="1"/>
          <p:nvPr/>
        </p:nvSpPr>
        <p:spPr>
          <a:xfrm>
            <a:off x="699281" y="3616602"/>
            <a:ext cx="3004956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nl-BE" sz="1000" b="1" dirty="0" err="1"/>
              <a:t>arch:artefactRegistry.ttl</a:t>
            </a:r>
            <a:endParaRPr lang="nl-BE" sz="1000" b="1" dirty="0"/>
          </a:p>
        </p:txBody>
      </p:sp>
      <p:cxnSp>
        <p:nvCxnSpPr>
          <p:cNvPr id="49" name="Gebogen verbindingslijn 25">
            <a:extLst>
              <a:ext uri="{FF2B5EF4-FFF2-40B4-BE49-F238E27FC236}">
                <a16:creationId xmlns:a16="http://schemas.microsoft.com/office/drawing/2014/main" id="{0F223880-BDB6-44CF-91F4-3F8A1B337186}"/>
              </a:ext>
            </a:extLst>
          </p:cNvPr>
          <p:cNvCxnSpPr/>
          <p:nvPr/>
        </p:nvCxnSpPr>
        <p:spPr>
          <a:xfrm rot="16200000" flipH="1">
            <a:off x="4989909" y="2389568"/>
            <a:ext cx="745954" cy="515722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bogen verbindingslijn 27">
            <a:extLst>
              <a:ext uri="{FF2B5EF4-FFF2-40B4-BE49-F238E27FC236}">
                <a16:creationId xmlns:a16="http://schemas.microsoft.com/office/drawing/2014/main" id="{CAC9298F-07BE-408C-9E79-74F56816133D}"/>
              </a:ext>
            </a:extLst>
          </p:cNvPr>
          <p:cNvCxnSpPr/>
          <p:nvPr/>
        </p:nvCxnSpPr>
        <p:spPr>
          <a:xfrm rot="5400000">
            <a:off x="6404630" y="2462182"/>
            <a:ext cx="563074" cy="553375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bogen verbindingslijn 29">
            <a:extLst>
              <a:ext uri="{FF2B5EF4-FFF2-40B4-BE49-F238E27FC236}">
                <a16:creationId xmlns:a16="http://schemas.microsoft.com/office/drawing/2014/main" id="{8BA6C9F6-F870-4CDF-92CC-3AA373386856}"/>
              </a:ext>
            </a:extLst>
          </p:cNvPr>
          <p:cNvCxnSpPr/>
          <p:nvPr/>
        </p:nvCxnSpPr>
        <p:spPr>
          <a:xfrm>
            <a:off x="5454370" y="2151342"/>
            <a:ext cx="1110083" cy="18288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kstvak 53">
            <a:extLst>
              <a:ext uri="{FF2B5EF4-FFF2-40B4-BE49-F238E27FC236}">
                <a16:creationId xmlns:a16="http://schemas.microsoft.com/office/drawing/2014/main" id="{923F9F9C-E553-437B-8A0B-B34D60F17A32}"/>
              </a:ext>
            </a:extLst>
          </p:cNvPr>
          <p:cNvSpPr txBox="1"/>
          <p:nvPr/>
        </p:nvSpPr>
        <p:spPr>
          <a:xfrm>
            <a:off x="5426985" y="2437719"/>
            <a:ext cx="1137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76402"/>
            <a:r>
              <a:rPr lang="nl-BE" sz="1000" i="1" dirty="0" err="1">
                <a:solidFill>
                  <a:prstClr val="black"/>
                </a:solidFill>
                <a:latin typeface="Calibri" panose="020F0502020204030204"/>
              </a:rPr>
              <a:t>owl:sameAs</a:t>
            </a:r>
            <a:endParaRPr lang="nl-BE" sz="1000" i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2871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AAD77-08E2-4B90-A02A-D14F521C0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489" y="1"/>
            <a:ext cx="11562989" cy="1127441"/>
          </a:xfrm>
        </p:spPr>
        <p:txBody>
          <a:bodyPr/>
          <a:lstStyle/>
          <a:p>
            <a:r>
              <a:rPr lang="nl-BE" dirty="0" err="1"/>
              <a:t>semantic</a:t>
            </a:r>
            <a:r>
              <a:rPr lang="nl-BE" dirty="0"/>
              <a:t> </a:t>
            </a:r>
            <a:r>
              <a:rPr lang="nl-BE" dirty="0" err="1"/>
              <a:t>enrichment</a:t>
            </a:r>
            <a:r>
              <a:rPr lang="nl-BE" dirty="0"/>
              <a:t> of </a:t>
            </a:r>
            <a:r>
              <a:rPr lang="nl-BE" dirty="0" err="1"/>
              <a:t>heterogeneous</a:t>
            </a:r>
            <a:r>
              <a:rPr lang="nl-BE" dirty="0"/>
              <a:t> data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9439B09-9B59-4292-8F52-6325214A1B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9490" y="1752283"/>
            <a:ext cx="11562988" cy="3978275"/>
          </a:xfrm>
        </p:spPr>
        <p:txBody>
          <a:bodyPr/>
          <a:lstStyle/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Scan-to-</a:t>
            </a:r>
            <a:r>
              <a:rPr lang="nl-BE" dirty="0" err="1"/>
              <a:t>Graph</a:t>
            </a:r>
            <a:r>
              <a:rPr lang="nl-BE" dirty="0"/>
              <a:t>		</a:t>
            </a:r>
            <a:r>
              <a:rPr lang="nl-BE" dirty="0" err="1"/>
              <a:t>semantic</a:t>
            </a:r>
            <a:r>
              <a:rPr lang="nl-BE" dirty="0"/>
              <a:t> </a:t>
            </a:r>
            <a:r>
              <a:rPr lang="nl-BE" dirty="0" err="1"/>
              <a:t>enrichment</a:t>
            </a:r>
            <a:r>
              <a:rPr lang="nl-BE" dirty="0"/>
              <a:t> of </a:t>
            </a:r>
            <a:r>
              <a:rPr lang="nl-BE" dirty="0" err="1"/>
              <a:t>existing</a:t>
            </a:r>
            <a:r>
              <a:rPr lang="nl-BE" dirty="0"/>
              <a:t> building </a:t>
            </a:r>
            <a:r>
              <a:rPr lang="nl-BE" dirty="0" err="1"/>
              <a:t>geometry</a:t>
            </a:r>
            <a:r>
              <a:rPr lang="nl-BE" dirty="0"/>
              <a:t> 	(LBD CG 01/12/2020)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endParaRPr lang="nl-BE" sz="1600" dirty="0"/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BUT: </a:t>
            </a:r>
            <a:r>
              <a:rPr lang="nl-BE" dirty="0" err="1"/>
              <a:t>limited</a:t>
            </a:r>
            <a:r>
              <a:rPr lang="nl-BE" dirty="0"/>
              <a:t> scope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nl-BE" sz="1600" dirty="0"/>
              <a:t>Central data storage (triple store)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nl-BE" sz="1600" dirty="0"/>
              <a:t>Use </a:t>
            </a:r>
            <a:r>
              <a:rPr lang="nl-BE" sz="1600" dirty="0" err="1"/>
              <a:t>geometry</a:t>
            </a:r>
            <a:r>
              <a:rPr lang="nl-BE" sz="1600" dirty="0"/>
              <a:t> to access/</a:t>
            </a:r>
            <a:r>
              <a:rPr lang="nl-BE" sz="1600" dirty="0" err="1"/>
              <a:t>enrich</a:t>
            </a:r>
            <a:r>
              <a:rPr lang="nl-BE" sz="1600" dirty="0"/>
              <a:t> </a:t>
            </a:r>
            <a:r>
              <a:rPr lang="nl-BE" sz="1600" dirty="0" err="1"/>
              <a:t>semantics</a:t>
            </a:r>
            <a:endParaRPr lang="nl-BE" sz="1600" dirty="0"/>
          </a:p>
          <a:p>
            <a:pPr marL="971550" lvl="1" indent="-285750">
              <a:buFont typeface="Wingdings" panose="05000000000000000000" pitchFamily="2" charset="2"/>
              <a:buChar char="v"/>
            </a:pPr>
            <a:endParaRPr lang="nl-BE" sz="1600" dirty="0"/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nl-BE" dirty="0"/>
              <a:t>EXTENSION: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nl-BE" sz="1600" dirty="0"/>
              <a:t>Federated data storage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nl-BE" sz="1600" dirty="0"/>
              <a:t>Use </a:t>
            </a:r>
            <a:r>
              <a:rPr lang="nl-BE" sz="1600" i="1" dirty="0" err="1"/>
              <a:t>any</a:t>
            </a:r>
            <a:r>
              <a:rPr lang="nl-BE" sz="1600" dirty="0"/>
              <a:t> resource to access </a:t>
            </a:r>
            <a:r>
              <a:rPr lang="nl-BE" sz="1600" i="1" dirty="0" err="1"/>
              <a:t>any</a:t>
            </a:r>
            <a:r>
              <a:rPr lang="nl-BE" sz="1600" i="1" dirty="0"/>
              <a:t> </a:t>
            </a:r>
            <a:r>
              <a:rPr lang="nl-BE" sz="1600" dirty="0" err="1"/>
              <a:t>other</a:t>
            </a:r>
            <a:r>
              <a:rPr lang="nl-BE" sz="1600" dirty="0"/>
              <a:t> resource in </a:t>
            </a:r>
            <a:r>
              <a:rPr lang="nl-BE" sz="1600" dirty="0" err="1"/>
              <a:t>the</a:t>
            </a:r>
            <a:r>
              <a:rPr lang="nl-BE" sz="1600" dirty="0"/>
              <a:t> project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endParaRPr lang="nl-BE" sz="1600" dirty="0"/>
          </a:p>
          <a:p>
            <a:endParaRPr lang="nl-BE" sz="16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C1A3D55-1D77-4319-B5B4-D427FEBEC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661" y="3691784"/>
            <a:ext cx="4536817" cy="2256594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84A1726D-5509-4D9F-B0C0-3C5DF8D717A2}"/>
              </a:ext>
            </a:extLst>
          </p:cNvPr>
          <p:cNvSpPr txBox="1"/>
          <p:nvPr/>
        </p:nvSpPr>
        <p:spPr>
          <a:xfrm>
            <a:off x="9374736" y="5948378"/>
            <a:ext cx="28172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050" dirty="0">
                <a:hlinkClick r:id="rId4" tooltip="Persistent link using digital object identifier"/>
              </a:rPr>
              <a:t>https://doi.org/10.1016/j.autcon.2020.103286</a:t>
            </a:r>
            <a:endParaRPr lang="nl-BE" sz="1050" dirty="0"/>
          </a:p>
        </p:txBody>
      </p:sp>
      <p:sp>
        <p:nvSpPr>
          <p:cNvPr id="10" name="Pijl: rechts 9">
            <a:extLst>
              <a:ext uri="{FF2B5EF4-FFF2-40B4-BE49-F238E27FC236}">
                <a16:creationId xmlns:a16="http://schemas.microsoft.com/office/drawing/2014/main" id="{63ACC82D-8685-4F79-AA88-3BAE2538DD6C}"/>
              </a:ext>
            </a:extLst>
          </p:cNvPr>
          <p:cNvSpPr/>
          <p:nvPr/>
        </p:nvSpPr>
        <p:spPr>
          <a:xfrm>
            <a:off x="2597921" y="1871528"/>
            <a:ext cx="307649" cy="128187"/>
          </a:xfrm>
          <a:prstGeom prst="rightArrow">
            <a:avLst/>
          </a:prstGeom>
          <a:solidFill>
            <a:srgbClr val="041E42"/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785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92CA268-6634-40D1-B1E6-B452424A6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Presentation </a:t>
            </a:r>
            <a:r>
              <a:rPr lang="nl-BE" dirty="0" err="1"/>
              <a:t>overview</a:t>
            </a:r>
            <a:endParaRPr lang="nl-BE" dirty="0"/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4F0F86FE-09F8-428C-A7D8-9F27A85D0628}"/>
              </a:ext>
            </a:extLst>
          </p:cNvPr>
          <p:cNvSpPr/>
          <p:nvPr/>
        </p:nvSpPr>
        <p:spPr>
          <a:xfrm>
            <a:off x="908020" y="1765387"/>
            <a:ext cx="3797146" cy="3032576"/>
          </a:xfrm>
          <a:prstGeom prst="roundRect">
            <a:avLst/>
          </a:prstGeom>
          <a:solidFill>
            <a:schemeClr val="bg1">
              <a:lumMod val="65000"/>
              <a:alpha val="3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 dirty="0"/>
          </a:p>
        </p:txBody>
      </p:sp>
      <p:pic>
        <p:nvPicPr>
          <p:cNvPr id="9" name="Graphic 8" descr="Database">
            <a:extLst>
              <a:ext uri="{FF2B5EF4-FFF2-40B4-BE49-F238E27FC236}">
                <a16:creationId xmlns:a16="http://schemas.microsoft.com/office/drawing/2014/main" id="{637BEC2F-0489-4C7E-8A7A-0EB863EC0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0502" y="2574864"/>
            <a:ext cx="622969" cy="622969"/>
          </a:xfrm>
          <a:prstGeom prst="rect">
            <a:avLst/>
          </a:prstGeom>
        </p:spPr>
      </p:pic>
      <p:sp>
        <p:nvSpPr>
          <p:cNvPr id="10" name="Rectangle: Rounded Corners 7">
            <a:extLst>
              <a:ext uri="{FF2B5EF4-FFF2-40B4-BE49-F238E27FC236}">
                <a16:creationId xmlns:a16="http://schemas.microsoft.com/office/drawing/2014/main" id="{00963C37-69DB-4CD5-B19F-5143FB45BE01}"/>
              </a:ext>
            </a:extLst>
          </p:cNvPr>
          <p:cNvSpPr/>
          <p:nvPr/>
        </p:nvSpPr>
        <p:spPr>
          <a:xfrm>
            <a:off x="1115024" y="2343564"/>
            <a:ext cx="933927" cy="231298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050" dirty="0"/>
              <a:t>Architect </a:t>
            </a:r>
          </a:p>
        </p:txBody>
      </p:sp>
      <p:pic>
        <p:nvPicPr>
          <p:cNvPr id="11" name="Graphic 10" descr="Database">
            <a:extLst>
              <a:ext uri="{FF2B5EF4-FFF2-40B4-BE49-F238E27FC236}">
                <a16:creationId xmlns:a16="http://schemas.microsoft.com/office/drawing/2014/main" id="{DB87963E-5C7F-43A6-95CE-F632B8953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4429" y="3783824"/>
            <a:ext cx="622969" cy="622969"/>
          </a:xfrm>
          <a:prstGeom prst="rect">
            <a:avLst/>
          </a:prstGeom>
        </p:spPr>
      </p:pic>
      <p:sp>
        <p:nvSpPr>
          <p:cNvPr id="12" name="Rectangle: Rounded Corners 9">
            <a:extLst>
              <a:ext uri="{FF2B5EF4-FFF2-40B4-BE49-F238E27FC236}">
                <a16:creationId xmlns:a16="http://schemas.microsoft.com/office/drawing/2014/main" id="{293E1F25-EFDB-411D-ABAD-107FDF8DF189}"/>
              </a:ext>
            </a:extLst>
          </p:cNvPr>
          <p:cNvSpPr/>
          <p:nvPr/>
        </p:nvSpPr>
        <p:spPr>
          <a:xfrm>
            <a:off x="2048952" y="4374921"/>
            <a:ext cx="933927" cy="231298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050" dirty="0" err="1"/>
              <a:t>Struc</a:t>
            </a:r>
            <a:r>
              <a:rPr lang="nl-BE" sz="1050" dirty="0"/>
              <a:t>. eng.</a:t>
            </a:r>
          </a:p>
        </p:txBody>
      </p:sp>
      <p:pic>
        <p:nvPicPr>
          <p:cNvPr id="13" name="Graphic 12" descr="Database">
            <a:extLst>
              <a:ext uri="{FF2B5EF4-FFF2-40B4-BE49-F238E27FC236}">
                <a16:creationId xmlns:a16="http://schemas.microsoft.com/office/drawing/2014/main" id="{1716FE8A-102A-4C2E-8184-91899FF9C0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60631" y="2303727"/>
            <a:ext cx="622969" cy="622969"/>
          </a:xfrm>
          <a:prstGeom prst="rect">
            <a:avLst/>
          </a:prstGeom>
        </p:spPr>
      </p:pic>
      <p:sp>
        <p:nvSpPr>
          <p:cNvPr id="14" name="Rectangle: Rounded Corners 11">
            <a:extLst>
              <a:ext uri="{FF2B5EF4-FFF2-40B4-BE49-F238E27FC236}">
                <a16:creationId xmlns:a16="http://schemas.microsoft.com/office/drawing/2014/main" id="{86BC17A8-F062-4F35-862F-A2B403F03A97}"/>
              </a:ext>
            </a:extLst>
          </p:cNvPr>
          <p:cNvSpPr/>
          <p:nvPr/>
        </p:nvSpPr>
        <p:spPr>
          <a:xfrm>
            <a:off x="2605153" y="2072429"/>
            <a:ext cx="933927" cy="231298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050" dirty="0"/>
              <a:t>HVAC eng.</a:t>
            </a:r>
          </a:p>
        </p:txBody>
      </p:sp>
      <p:pic>
        <p:nvPicPr>
          <p:cNvPr id="15" name="Graphic 14" descr="Database">
            <a:extLst>
              <a:ext uri="{FF2B5EF4-FFF2-40B4-BE49-F238E27FC236}">
                <a16:creationId xmlns:a16="http://schemas.microsoft.com/office/drawing/2014/main" id="{0574CE15-A8D6-40AF-9BBC-302D9294F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94558" y="3618918"/>
            <a:ext cx="622969" cy="622969"/>
          </a:xfrm>
          <a:prstGeom prst="rect">
            <a:avLst/>
          </a:prstGeom>
        </p:spPr>
      </p:pic>
      <p:sp>
        <p:nvSpPr>
          <p:cNvPr id="16" name="Rectangle: Rounded Corners 13">
            <a:extLst>
              <a:ext uri="{FF2B5EF4-FFF2-40B4-BE49-F238E27FC236}">
                <a16:creationId xmlns:a16="http://schemas.microsoft.com/office/drawing/2014/main" id="{0315FFB6-26D0-47E5-8DBB-283C9D6FEF22}"/>
              </a:ext>
            </a:extLst>
          </p:cNvPr>
          <p:cNvSpPr/>
          <p:nvPr/>
        </p:nvSpPr>
        <p:spPr>
          <a:xfrm>
            <a:off x="3539080" y="4210014"/>
            <a:ext cx="933927" cy="231298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050" dirty="0"/>
              <a:t>FM</a:t>
            </a:r>
          </a:p>
        </p:txBody>
      </p:sp>
      <p:grpSp>
        <p:nvGrpSpPr>
          <p:cNvPr id="38" name="Groep 37">
            <a:extLst>
              <a:ext uri="{FF2B5EF4-FFF2-40B4-BE49-F238E27FC236}">
                <a16:creationId xmlns:a16="http://schemas.microsoft.com/office/drawing/2014/main" id="{FFABC1F4-F5AC-4C72-B97A-6FDA2E5CD7FB}"/>
              </a:ext>
            </a:extLst>
          </p:cNvPr>
          <p:cNvGrpSpPr/>
          <p:nvPr/>
        </p:nvGrpSpPr>
        <p:grpSpPr>
          <a:xfrm>
            <a:off x="1517403" y="2673438"/>
            <a:ext cx="2486455" cy="1511123"/>
            <a:chOff x="1018712" y="2656715"/>
            <a:chExt cx="1834532" cy="1114922"/>
          </a:xfrm>
        </p:grpSpPr>
        <p:sp>
          <p:nvSpPr>
            <p:cNvPr id="17" name="Freeform: Shape 14">
              <a:extLst>
                <a:ext uri="{FF2B5EF4-FFF2-40B4-BE49-F238E27FC236}">
                  <a16:creationId xmlns:a16="http://schemas.microsoft.com/office/drawing/2014/main" id="{36A69EF0-104C-4FE6-A47D-EDCBC5CFB633}"/>
                </a:ext>
              </a:extLst>
            </p:cNvPr>
            <p:cNvSpPr/>
            <p:nvPr/>
          </p:nvSpPr>
          <p:spPr>
            <a:xfrm>
              <a:off x="1018712" y="3016985"/>
              <a:ext cx="578328" cy="735259"/>
            </a:xfrm>
            <a:custGeom>
              <a:avLst/>
              <a:gdLst>
                <a:gd name="connsiteX0" fmla="*/ 0 w 1023457"/>
                <a:gd name="connsiteY0" fmla="*/ 0 h 1301174"/>
                <a:gd name="connsiteX1" fmla="*/ 377505 w 1023457"/>
                <a:gd name="connsiteY1" fmla="*/ 1090569 h 1301174"/>
                <a:gd name="connsiteX2" fmla="*/ 1023457 w 1023457"/>
                <a:gd name="connsiteY2" fmla="*/ 1300294 h 1301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3457" h="1301174">
                  <a:moveTo>
                    <a:pt x="0" y="0"/>
                  </a:moveTo>
                  <a:cubicBezTo>
                    <a:pt x="103464" y="436926"/>
                    <a:pt x="206929" y="873853"/>
                    <a:pt x="377505" y="1090569"/>
                  </a:cubicBezTo>
                  <a:cubicBezTo>
                    <a:pt x="548081" y="1307285"/>
                    <a:pt x="785769" y="1303789"/>
                    <a:pt x="1023457" y="1300294"/>
                  </a:cubicBezTo>
                </a:path>
              </a:pathLst>
            </a:custGeom>
            <a:noFill/>
            <a:ln w="19050"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  <p:sp>
          <p:nvSpPr>
            <p:cNvPr id="18" name="Freeform: Shape 15">
              <a:extLst>
                <a:ext uri="{FF2B5EF4-FFF2-40B4-BE49-F238E27FC236}">
                  <a16:creationId xmlns:a16="http://schemas.microsoft.com/office/drawing/2014/main" id="{F9970977-89EF-4CBF-81B7-2EFFC94679A0}"/>
                </a:ext>
              </a:extLst>
            </p:cNvPr>
            <p:cNvSpPr/>
            <p:nvPr/>
          </p:nvSpPr>
          <p:spPr>
            <a:xfrm>
              <a:off x="1175145" y="2666196"/>
              <a:ext cx="829569" cy="184875"/>
            </a:xfrm>
            <a:custGeom>
              <a:avLst/>
              <a:gdLst>
                <a:gd name="connsiteX0" fmla="*/ 0 w 1468073"/>
                <a:gd name="connsiteY0" fmla="*/ 327170 h 327170"/>
                <a:gd name="connsiteX1" fmla="*/ 545284 w 1468073"/>
                <a:gd name="connsiteY1" fmla="*/ 218113 h 327170"/>
                <a:gd name="connsiteX2" fmla="*/ 1468073 w 1468073"/>
                <a:gd name="connsiteY2" fmla="*/ 0 h 3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8073" h="327170">
                  <a:moveTo>
                    <a:pt x="0" y="327170"/>
                  </a:moveTo>
                  <a:cubicBezTo>
                    <a:pt x="150302" y="299905"/>
                    <a:pt x="300605" y="272641"/>
                    <a:pt x="545284" y="218113"/>
                  </a:cubicBezTo>
                  <a:cubicBezTo>
                    <a:pt x="789963" y="163585"/>
                    <a:pt x="1129018" y="81792"/>
                    <a:pt x="1468073" y="0"/>
                  </a:cubicBezTo>
                </a:path>
              </a:pathLst>
            </a:custGeom>
            <a:noFill/>
            <a:ln w="19050"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  <p:sp>
          <p:nvSpPr>
            <p:cNvPr id="19" name="Freeform: Shape 16">
              <a:extLst>
                <a:ext uri="{FF2B5EF4-FFF2-40B4-BE49-F238E27FC236}">
                  <a16:creationId xmlns:a16="http://schemas.microsoft.com/office/drawing/2014/main" id="{CD1B8196-9B15-4C62-A04B-02843D391966}"/>
                </a:ext>
              </a:extLst>
            </p:cNvPr>
            <p:cNvSpPr/>
            <p:nvPr/>
          </p:nvSpPr>
          <p:spPr>
            <a:xfrm>
              <a:off x="2279656" y="2656715"/>
              <a:ext cx="573588" cy="767943"/>
            </a:xfrm>
            <a:custGeom>
              <a:avLst/>
              <a:gdLst>
                <a:gd name="connsiteX0" fmla="*/ 0 w 1015068"/>
                <a:gd name="connsiteY0" fmla="*/ 0 h 1359016"/>
                <a:gd name="connsiteX1" fmla="*/ 419449 w 1015068"/>
                <a:gd name="connsiteY1" fmla="*/ 134224 h 1359016"/>
                <a:gd name="connsiteX2" fmla="*/ 872455 w 1015068"/>
                <a:gd name="connsiteY2" fmla="*/ 453005 h 1359016"/>
                <a:gd name="connsiteX3" fmla="*/ 1015068 w 1015068"/>
                <a:gd name="connsiteY3" fmla="*/ 1359016 h 1359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5068" h="1359016">
                  <a:moveTo>
                    <a:pt x="0" y="0"/>
                  </a:moveTo>
                  <a:cubicBezTo>
                    <a:pt x="137020" y="29361"/>
                    <a:pt x="274040" y="58723"/>
                    <a:pt x="419449" y="134224"/>
                  </a:cubicBezTo>
                  <a:cubicBezTo>
                    <a:pt x="564858" y="209725"/>
                    <a:pt x="773185" y="248873"/>
                    <a:pt x="872455" y="453005"/>
                  </a:cubicBezTo>
                  <a:cubicBezTo>
                    <a:pt x="971725" y="657137"/>
                    <a:pt x="993396" y="1008076"/>
                    <a:pt x="1015068" y="1359016"/>
                  </a:cubicBezTo>
                </a:path>
              </a:pathLst>
            </a:custGeom>
            <a:noFill/>
            <a:ln w="19050"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  <p:sp>
          <p:nvSpPr>
            <p:cNvPr id="20" name="Freeform: Shape 17">
              <a:extLst>
                <a:ext uri="{FF2B5EF4-FFF2-40B4-BE49-F238E27FC236}">
                  <a16:creationId xmlns:a16="http://schemas.microsoft.com/office/drawing/2014/main" id="{76AF45DE-4F36-4335-AB9F-A192CD5CEB2F}"/>
                </a:ext>
              </a:extLst>
            </p:cNvPr>
            <p:cNvSpPr/>
            <p:nvPr/>
          </p:nvSpPr>
          <p:spPr>
            <a:xfrm>
              <a:off x="1867242" y="2827369"/>
              <a:ext cx="241760" cy="753723"/>
            </a:xfrm>
            <a:custGeom>
              <a:avLst/>
              <a:gdLst>
                <a:gd name="connsiteX0" fmla="*/ 427838 w 427838"/>
                <a:gd name="connsiteY0" fmla="*/ 0 h 1333850"/>
                <a:gd name="connsiteX1" fmla="*/ 352337 w 427838"/>
                <a:gd name="connsiteY1" fmla="*/ 704676 h 1333850"/>
                <a:gd name="connsiteX2" fmla="*/ 0 w 427838"/>
                <a:gd name="connsiteY2" fmla="*/ 1333850 h 133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7838" h="1333850">
                  <a:moveTo>
                    <a:pt x="427838" y="0"/>
                  </a:moveTo>
                  <a:cubicBezTo>
                    <a:pt x="425740" y="241184"/>
                    <a:pt x="423643" y="482368"/>
                    <a:pt x="352337" y="704676"/>
                  </a:cubicBezTo>
                  <a:cubicBezTo>
                    <a:pt x="281031" y="926984"/>
                    <a:pt x="140515" y="1130417"/>
                    <a:pt x="0" y="1333850"/>
                  </a:cubicBezTo>
                </a:path>
              </a:pathLst>
            </a:custGeom>
            <a:noFill/>
            <a:ln w="19050"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 dirty="0"/>
            </a:p>
          </p:txBody>
        </p:sp>
        <p:sp>
          <p:nvSpPr>
            <p:cNvPr id="21" name="Freeform: Shape 18">
              <a:extLst>
                <a:ext uri="{FF2B5EF4-FFF2-40B4-BE49-F238E27FC236}">
                  <a16:creationId xmlns:a16="http://schemas.microsoft.com/office/drawing/2014/main" id="{7AC1F835-CE47-4FA6-84A7-E04F2ABE5AA9}"/>
                </a:ext>
              </a:extLst>
            </p:cNvPr>
            <p:cNvSpPr/>
            <p:nvPr/>
          </p:nvSpPr>
          <p:spPr>
            <a:xfrm>
              <a:off x="1867243" y="3637976"/>
              <a:ext cx="829569" cy="133661"/>
            </a:xfrm>
            <a:custGeom>
              <a:avLst/>
              <a:gdLst>
                <a:gd name="connsiteX0" fmla="*/ 0 w 1468073"/>
                <a:gd name="connsiteY0" fmla="*/ 209725 h 236538"/>
                <a:gd name="connsiteX1" fmla="*/ 545284 w 1468073"/>
                <a:gd name="connsiteY1" fmla="*/ 218114 h 236538"/>
                <a:gd name="connsiteX2" fmla="*/ 1468073 w 1468073"/>
                <a:gd name="connsiteY2" fmla="*/ 0 h 23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8073" h="236538">
                  <a:moveTo>
                    <a:pt x="0" y="209725"/>
                  </a:moveTo>
                  <a:cubicBezTo>
                    <a:pt x="150302" y="231396"/>
                    <a:pt x="300605" y="253068"/>
                    <a:pt x="545284" y="218114"/>
                  </a:cubicBezTo>
                  <a:cubicBezTo>
                    <a:pt x="789963" y="183160"/>
                    <a:pt x="1129018" y="91580"/>
                    <a:pt x="1468073" y="0"/>
                  </a:cubicBezTo>
                </a:path>
              </a:pathLst>
            </a:custGeom>
            <a:noFill/>
            <a:ln w="19050"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</p:grpSp>
      <p:sp>
        <p:nvSpPr>
          <p:cNvPr id="39" name="Tekstvak 38">
            <a:extLst>
              <a:ext uri="{FF2B5EF4-FFF2-40B4-BE49-F238E27FC236}">
                <a16:creationId xmlns:a16="http://schemas.microsoft.com/office/drawing/2014/main" id="{45D8B098-C1CE-42AB-92A3-73ED53AE8134}"/>
              </a:ext>
            </a:extLst>
          </p:cNvPr>
          <p:cNvSpPr txBox="1"/>
          <p:nvPr/>
        </p:nvSpPr>
        <p:spPr>
          <a:xfrm>
            <a:off x="1016998" y="5111218"/>
            <a:ext cx="4057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1. Project Discovery </a:t>
            </a:r>
            <a:r>
              <a:rPr lang="nl-BE" dirty="0" err="1"/>
              <a:t>and</a:t>
            </a:r>
            <a:r>
              <a:rPr lang="nl-BE" dirty="0"/>
              <a:t> storage </a:t>
            </a:r>
            <a:r>
              <a:rPr lang="nl-BE" dirty="0" err="1"/>
              <a:t>patterns</a:t>
            </a:r>
            <a:endParaRPr lang="nl-BE" dirty="0"/>
          </a:p>
        </p:txBody>
      </p:sp>
      <p:pic>
        <p:nvPicPr>
          <p:cNvPr id="26" name="Graphic 25" descr="Database">
            <a:extLst>
              <a:ext uri="{FF2B5EF4-FFF2-40B4-BE49-F238E27FC236}">
                <a16:creationId xmlns:a16="http://schemas.microsoft.com/office/drawing/2014/main" id="{7755B20D-3687-4A72-B861-41752A66B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335" y="4984399"/>
            <a:ext cx="622969" cy="62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32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92CA268-6634-40D1-B1E6-B452424A6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Presentation </a:t>
            </a:r>
            <a:r>
              <a:rPr lang="nl-BE" dirty="0" err="1"/>
              <a:t>overview</a:t>
            </a:r>
            <a:endParaRPr lang="nl-BE" dirty="0"/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4F0F86FE-09F8-428C-A7D8-9F27A85D0628}"/>
              </a:ext>
            </a:extLst>
          </p:cNvPr>
          <p:cNvSpPr/>
          <p:nvPr/>
        </p:nvSpPr>
        <p:spPr>
          <a:xfrm>
            <a:off x="908020" y="1765387"/>
            <a:ext cx="3797146" cy="3032576"/>
          </a:xfrm>
          <a:prstGeom prst="roundRect">
            <a:avLst/>
          </a:prstGeom>
          <a:solidFill>
            <a:schemeClr val="bg1">
              <a:lumMod val="65000"/>
              <a:alpha val="3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 dirty="0"/>
          </a:p>
        </p:txBody>
      </p:sp>
      <p:sp>
        <p:nvSpPr>
          <p:cNvPr id="10" name="Rectangle: Rounded Corners 7">
            <a:extLst>
              <a:ext uri="{FF2B5EF4-FFF2-40B4-BE49-F238E27FC236}">
                <a16:creationId xmlns:a16="http://schemas.microsoft.com/office/drawing/2014/main" id="{00963C37-69DB-4CD5-B19F-5143FB45BE01}"/>
              </a:ext>
            </a:extLst>
          </p:cNvPr>
          <p:cNvSpPr/>
          <p:nvPr/>
        </p:nvSpPr>
        <p:spPr>
          <a:xfrm>
            <a:off x="1115024" y="2343564"/>
            <a:ext cx="933927" cy="231298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050" dirty="0"/>
              <a:t>Architect </a:t>
            </a:r>
          </a:p>
        </p:txBody>
      </p:sp>
      <p:sp>
        <p:nvSpPr>
          <p:cNvPr id="12" name="Rectangle: Rounded Corners 9">
            <a:extLst>
              <a:ext uri="{FF2B5EF4-FFF2-40B4-BE49-F238E27FC236}">
                <a16:creationId xmlns:a16="http://schemas.microsoft.com/office/drawing/2014/main" id="{293E1F25-EFDB-411D-ABAD-107FDF8DF189}"/>
              </a:ext>
            </a:extLst>
          </p:cNvPr>
          <p:cNvSpPr/>
          <p:nvPr/>
        </p:nvSpPr>
        <p:spPr>
          <a:xfrm>
            <a:off x="2048952" y="4374921"/>
            <a:ext cx="933927" cy="231298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050" dirty="0" err="1"/>
              <a:t>Struc</a:t>
            </a:r>
            <a:r>
              <a:rPr lang="nl-BE" sz="1050" dirty="0"/>
              <a:t>. eng.</a:t>
            </a:r>
          </a:p>
        </p:txBody>
      </p:sp>
      <p:sp>
        <p:nvSpPr>
          <p:cNvPr id="14" name="Rectangle: Rounded Corners 11">
            <a:extLst>
              <a:ext uri="{FF2B5EF4-FFF2-40B4-BE49-F238E27FC236}">
                <a16:creationId xmlns:a16="http://schemas.microsoft.com/office/drawing/2014/main" id="{86BC17A8-F062-4F35-862F-A2B403F03A97}"/>
              </a:ext>
            </a:extLst>
          </p:cNvPr>
          <p:cNvSpPr/>
          <p:nvPr/>
        </p:nvSpPr>
        <p:spPr>
          <a:xfrm>
            <a:off x="2605153" y="2072429"/>
            <a:ext cx="933927" cy="231298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050" dirty="0"/>
              <a:t>HVAC eng.</a:t>
            </a:r>
          </a:p>
        </p:txBody>
      </p:sp>
      <p:sp>
        <p:nvSpPr>
          <p:cNvPr id="16" name="Rectangle: Rounded Corners 13">
            <a:extLst>
              <a:ext uri="{FF2B5EF4-FFF2-40B4-BE49-F238E27FC236}">
                <a16:creationId xmlns:a16="http://schemas.microsoft.com/office/drawing/2014/main" id="{0315FFB6-26D0-47E5-8DBB-283C9D6FEF22}"/>
              </a:ext>
            </a:extLst>
          </p:cNvPr>
          <p:cNvSpPr/>
          <p:nvPr/>
        </p:nvSpPr>
        <p:spPr>
          <a:xfrm>
            <a:off x="3539080" y="4210014"/>
            <a:ext cx="933927" cy="231298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050" dirty="0"/>
              <a:t>FM</a:t>
            </a:r>
          </a:p>
        </p:txBody>
      </p:sp>
      <p:sp>
        <p:nvSpPr>
          <p:cNvPr id="41" name="Tekstvak 40">
            <a:extLst>
              <a:ext uri="{FF2B5EF4-FFF2-40B4-BE49-F238E27FC236}">
                <a16:creationId xmlns:a16="http://schemas.microsoft.com/office/drawing/2014/main" id="{7A9380FF-9CC2-4977-93FC-9541BD554D5D}"/>
              </a:ext>
            </a:extLst>
          </p:cNvPr>
          <p:cNvSpPr txBox="1"/>
          <p:nvPr/>
        </p:nvSpPr>
        <p:spPr>
          <a:xfrm>
            <a:off x="1016998" y="5090161"/>
            <a:ext cx="4057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2. Federated sub-document </a:t>
            </a:r>
            <a:r>
              <a:rPr lang="nl-BE" dirty="0" err="1"/>
              <a:t>linking</a:t>
            </a:r>
            <a:endParaRPr lang="nl-BE" dirty="0"/>
          </a:p>
        </p:txBody>
      </p:sp>
      <p:grpSp>
        <p:nvGrpSpPr>
          <p:cNvPr id="77" name="Groep 76">
            <a:extLst>
              <a:ext uri="{FF2B5EF4-FFF2-40B4-BE49-F238E27FC236}">
                <a16:creationId xmlns:a16="http://schemas.microsoft.com/office/drawing/2014/main" id="{F3A0B78D-8584-4E06-9DCD-BBA4B23D0778}"/>
              </a:ext>
            </a:extLst>
          </p:cNvPr>
          <p:cNvGrpSpPr/>
          <p:nvPr/>
        </p:nvGrpSpPr>
        <p:grpSpPr>
          <a:xfrm>
            <a:off x="1278122" y="2296107"/>
            <a:ext cx="3056458" cy="2096900"/>
            <a:chOff x="4160199" y="2349856"/>
            <a:chExt cx="3287886" cy="2295346"/>
          </a:xfrm>
        </p:grpSpPr>
        <p:pic>
          <p:nvPicPr>
            <p:cNvPr id="78" name="Graphic 77" descr="Document silhouet">
              <a:extLst>
                <a:ext uri="{FF2B5EF4-FFF2-40B4-BE49-F238E27FC236}">
                  <a16:creationId xmlns:a16="http://schemas.microsoft.com/office/drawing/2014/main" id="{29F16E26-18EB-426B-8173-28758CEFB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60199" y="2652203"/>
              <a:ext cx="695886" cy="695886"/>
            </a:xfrm>
            <a:prstGeom prst="rect">
              <a:avLst/>
            </a:prstGeom>
          </p:spPr>
        </p:pic>
        <p:pic>
          <p:nvPicPr>
            <p:cNvPr id="79" name="Graphic 78" descr="Document silhouet">
              <a:extLst>
                <a:ext uri="{FF2B5EF4-FFF2-40B4-BE49-F238E27FC236}">
                  <a16:creationId xmlns:a16="http://schemas.microsoft.com/office/drawing/2014/main" id="{B6165FC5-8756-419E-8B10-910FDEB8D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54941" y="2349856"/>
              <a:ext cx="695886" cy="695886"/>
            </a:xfrm>
            <a:prstGeom prst="rect">
              <a:avLst/>
            </a:prstGeom>
          </p:spPr>
        </p:pic>
        <p:pic>
          <p:nvPicPr>
            <p:cNvPr id="80" name="Graphic 79" descr="Document silhouet">
              <a:extLst>
                <a:ext uri="{FF2B5EF4-FFF2-40B4-BE49-F238E27FC236}">
                  <a16:creationId xmlns:a16="http://schemas.microsoft.com/office/drawing/2014/main" id="{9B8F97DE-D04E-495B-AE9B-2E31ECB6F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52739" y="3949316"/>
              <a:ext cx="695886" cy="695886"/>
            </a:xfrm>
            <a:prstGeom prst="rect">
              <a:avLst/>
            </a:prstGeom>
          </p:spPr>
        </p:pic>
        <p:pic>
          <p:nvPicPr>
            <p:cNvPr id="81" name="Graphic 80" descr="Document silhouet">
              <a:extLst>
                <a:ext uri="{FF2B5EF4-FFF2-40B4-BE49-F238E27FC236}">
                  <a16:creationId xmlns:a16="http://schemas.microsoft.com/office/drawing/2014/main" id="{F37823AC-CFBC-4CAE-886A-953EFC691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52199" y="3773242"/>
              <a:ext cx="695886" cy="695886"/>
            </a:xfrm>
            <a:prstGeom prst="rect">
              <a:avLst/>
            </a:prstGeom>
          </p:spPr>
        </p:pic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B8ACF0EB-3466-4391-862E-26841211B5F2}"/>
                </a:ext>
              </a:extLst>
            </p:cNvPr>
            <p:cNvSpPr/>
            <p:nvPr/>
          </p:nvSpPr>
          <p:spPr>
            <a:xfrm>
              <a:off x="4341454" y="3052092"/>
              <a:ext cx="333375" cy="68933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962DD283-D738-4B4E-81CD-82E7CCC66634}"/>
                </a:ext>
              </a:extLst>
            </p:cNvPr>
            <p:cNvSpPr/>
            <p:nvPr/>
          </p:nvSpPr>
          <p:spPr>
            <a:xfrm>
              <a:off x="5936196" y="2798093"/>
              <a:ext cx="159804" cy="65758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4707BA3D-9622-4E27-A08B-E97F2E127801}"/>
                </a:ext>
              </a:extLst>
            </p:cNvPr>
            <p:cNvSpPr/>
            <p:nvPr/>
          </p:nvSpPr>
          <p:spPr>
            <a:xfrm>
              <a:off x="5263095" y="3991893"/>
              <a:ext cx="491845" cy="615032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857E438F-9F40-41E6-8D63-8627B09EA16C}"/>
                </a:ext>
              </a:extLst>
            </p:cNvPr>
            <p:cNvSpPr/>
            <p:nvPr/>
          </p:nvSpPr>
          <p:spPr>
            <a:xfrm>
              <a:off x="5509017" y="4344318"/>
              <a:ext cx="159804" cy="65758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89B0C989-B8A8-44CA-9C79-F2D288346BDF}"/>
                </a:ext>
              </a:extLst>
            </p:cNvPr>
            <p:cNvSpPr/>
            <p:nvPr/>
          </p:nvSpPr>
          <p:spPr>
            <a:xfrm>
              <a:off x="6940338" y="4055426"/>
              <a:ext cx="324062" cy="116523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7" name="Vrije vorm: vorm 86">
              <a:extLst>
                <a:ext uri="{FF2B5EF4-FFF2-40B4-BE49-F238E27FC236}">
                  <a16:creationId xmlns:a16="http://schemas.microsoft.com/office/drawing/2014/main" id="{B251D4EB-35E3-4AE4-862B-8768A4501A1B}"/>
                </a:ext>
              </a:extLst>
            </p:cNvPr>
            <p:cNvSpPr/>
            <p:nvPr/>
          </p:nvSpPr>
          <p:spPr>
            <a:xfrm>
              <a:off x="4676775" y="2847975"/>
              <a:ext cx="1260475" cy="300149"/>
            </a:xfrm>
            <a:custGeom>
              <a:avLst/>
              <a:gdLst>
                <a:gd name="connsiteX0" fmla="*/ 0 w 1260475"/>
                <a:gd name="connsiteY0" fmla="*/ 231775 h 300149"/>
                <a:gd name="connsiteX1" fmla="*/ 482600 w 1260475"/>
                <a:gd name="connsiteY1" fmla="*/ 285750 h 300149"/>
                <a:gd name="connsiteX2" fmla="*/ 1260475 w 1260475"/>
                <a:gd name="connsiteY2" fmla="*/ 0 h 30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0475" h="300149">
                  <a:moveTo>
                    <a:pt x="0" y="231775"/>
                  </a:moveTo>
                  <a:cubicBezTo>
                    <a:pt x="136260" y="278077"/>
                    <a:pt x="272521" y="324379"/>
                    <a:pt x="482600" y="285750"/>
                  </a:cubicBezTo>
                  <a:cubicBezTo>
                    <a:pt x="692679" y="247121"/>
                    <a:pt x="978958" y="60854"/>
                    <a:pt x="1260475" y="0"/>
                  </a:cubicBezTo>
                </a:path>
              </a:pathLst>
            </a:cu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8" name="Vrije vorm: vorm 87">
              <a:extLst>
                <a:ext uri="{FF2B5EF4-FFF2-40B4-BE49-F238E27FC236}">
                  <a16:creationId xmlns:a16="http://schemas.microsoft.com/office/drawing/2014/main" id="{2E5BC605-A3A0-491A-A1A7-B07884DF24B1}"/>
                </a:ext>
              </a:extLst>
            </p:cNvPr>
            <p:cNvSpPr/>
            <p:nvPr/>
          </p:nvSpPr>
          <p:spPr>
            <a:xfrm>
              <a:off x="5539454" y="2863850"/>
              <a:ext cx="541012" cy="1120775"/>
            </a:xfrm>
            <a:custGeom>
              <a:avLst/>
              <a:gdLst>
                <a:gd name="connsiteX0" fmla="*/ 477171 w 541012"/>
                <a:gd name="connsiteY0" fmla="*/ 0 h 1120775"/>
                <a:gd name="connsiteX1" fmla="*/ 508921 w 541012"/>
                <a:gd name="connsiteY1" fmla="*/ 349250 h 1120775"/>
                <a:gd name="connsiteX2" fmla="*/ 80296 w 541012"/>
                <a:gd name="connsiteY2" fmla="*/ 955675 h 1120775"/>
                <a:gd name="connsiteX3" fmla="*/ 921 w 541012"/>
                <a:gd name="connsiteY3" fmla="*/ 1120775 h 112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012" h="1120775">
                  <a:moveTo>
                    <a:pt x="477171" y="0"/>
                  </a:moveTo>
                  <a:cubicBezTo>
                    <a:pt x="526119" y="94985"/>
                    <a:pt x="575067" y="189971"/>
                    <a:pt x="508921" y="349250"/>
                  </a:cubicBezTo>
                  <a:cubicBezTo>
                    <a:pt x="442775" y="508529"/>
                    <a:pt x="164963" y="827088"/>
                    <a:pt x="80296" y="955675"/>
                  </a:cubicBezTo>
                  <a:cubicBezTo>
                    <a:pt x="-4371" y="1084262"/>
                    <a:pt x="-1725" y="1102518"/>
                    <a:pt x="921" y="1120775"/>
                  </a:cubicBezTo>
                </a:path>
              </a:pathLst>
            </a:cu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9" name="Vrije vorm: vorm 88">
              <a:extLst>
                <a:ext uri="{FF2B5EF4-FFF2-40B4-BE49-F238E27FC236}">
                  <a16:creationId xmlns:a16="http://schemas.microsoft.com/office/drawing/2014/main" id="{915F8B15-A3CC-4BD2-AF88-7030D3411BC1}"/>
                </a:ext>
              </a:extLst>
            </p:cNvPr>
            <p:cNvSpPr/>
            <p:nvPr/>
          </p:nvSpPr>
          <p:spPr>
            <a:xfrm>
              <a:off x="5664200" y="4124325"/>
              <a:ext cx="1279525" cy="271337"/>
            </a:xfrm>
            <a:custGeom>
              <a:avLst/>
              <a:gdLst>
                <a:gd name="connsiteX0" fmla="*/ 0 w 1279525"/>
                <a:gd name="connsiteY0" fmla="*/ 254000 h 271337"/>
                <a:gd name="connsiteX1" fmla="*/ 444500 w 1279525"/>
                <a:gd name="connsiteY1" fmla="*/ 244475 h 271337"/>
                <a:gd name="connsiteX2" fmla="*/ 1279525 w 1279525"/>
                <a:gd name="connsiteY2" fmla="*/ 0 h 271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9525" h="271337">
                  <a:moveTo>
                    <a:pt x="0" y="254000"/>
                  </a:moveTo>
                  <a:cubicBezTo>
                    <a:pt x="115623" y="270404"/>
                    <a:pt x="231246" y="286808"/>
                    <a:pt x="444500" y="244475"/>
                  </a:cubicBezTo>
                  <a:cubicBezTo>
                    <a:pt x="657754" y="202142"/>
                    <a:pt x="968639" y="101071"/>
                    <a:pt x="1279525" y="0"/>
                  </a:cubicBezTo>
                </a:path>
              </a:pathLst>
            </a:cu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90" name="Vrije vorm: vorm 89">
              <a:extLst>
                <a:ext uri="{FF2B5EF4-FFF2-40B4-BE49-F238E27FC236}">
                  <a16:creationId xmlns:a16="http://schemas.microsoft.com/office/drawing/2014/main" id="{02E746B4-FCA1-4DED-910F-1BA92BA66F16}"/>
                </a:ext>
              </a:extLst>
            </p:cNvPr>
            <p:cNvSpPr/>
            <p:nvPr/>
          </p:nvSpPr>
          <p:spPr>
            <a:xfrm>
              <a:off x="4440437" y="3121025"/>
              <a:ext cx="820538" cy="1190625"/>
            </a:xfrm>
            <a:custGeom>
              <a:avLst/>
              <a:gdLst>
                <a:gd name="connsiteX0" fmla="*/ 90288 w 820538"/>
                <a:gd name="connsiteY0" fmla="*/ 0 h 1190625"/>
                <a:gd name="connsiteX1" fmla="*/ 64888 w 820538"/>
                <a:gd name="connsiteY1" fmla="*/ 473075 h 1190625"/>
                <a:gd name="connsiteX2" fmla="*/ 820538 w 820538"/>
                <a:gd name="connsiteY2" fmla="*/ 1190625 h 1190625"/>
                <a:gd name="connsiteX3" fmla="*/ 820538 w 820538"/>
                <a:gd name="connsiteY3" fmla="*/ 1190625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0538" h="1190625">
                  <a:moveTo>
                    <a:pt x="90288" y="0"/>
                  </a:moveTo>
                  <a:cubicBezTo>
                    <a:pt x="16734" y="137319"/>
                    <a:pt x="-56820" y="274638"/>
                    <a:pt x="64888" y="473075"/>
                  </a:cubicBezTo>
                  <a:cubicBezTo>
                    <a:pt x="186596" y="671512"/>
                    <a:pt x="820538" y="1190625"/>
                    <a:pt x="820538" y="1190625"/>
                  </a:cubicBezTo>
                  <a:lnTo>
                    <a:pt x="820538" y="1190625"/>
                  </a:lnTo>
                </a:path>
              </a:pathLst>
            </a:cu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" name="Groep 1">
            <a:extLst>
              <a:ext uri="{FF2B5EF4-FFF2-40B4-BE49-F238E27FC236}">
                <a16:creationId xmlns:a16="http://schemas.microsoft.com/office/drawing/2014/main" id="{5B68EDC2-B67F-4E2E-9EE9-51892851E618}"/>
              </a:ext>
            </a:extLst>
          </p:cNvPr>
          <p:cNvGrpSpPr/>
          <p:nvPr/>
        </p:nvGrpSpPr>
        <p:grpSpPr>
          <a:xfrm>
            <a:off x="469490" y="4951882"/>
            <a:ext cx="646904" cy="635723"/>
            <a:chOff x="5133637" y="5047777"/>
            <a:chExt cx="646904" cy="635723"/>
          </a:xfrm>
        </p:grpSpPr>
        <p:pic>
          <p:nvPicPr>
            <p:cNvPr id="33" name="Graphic 32" descr="Document silhouet">
              <a:extLst>
                <a:ext uri="{FF2B5EF4-FFF2-40B4-BE49-F238E27FC236}">
                  <a16:creationId xmlns:a16="http://schemas.microsoft.com/office/drawing/2014/main" id="{EFFF2B63-0D7A-4635-BD06-9D2C30059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33637" y="5047777"/>
              <a:ext cx="646904" cy="635723"/>
            </a:xfrm>
            <a:prstGeom prst="rect">
              <a:avLst/>
            </a:prstGeom>
          </p:spPr>
        </p:pic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5844585B-7331-451B-934D-2DA131DED1DF}"/>
                </a:ext>
              </a:extLst>
            </p:cNvPr>
            <p:cNvSpPr/>
            <p:nvPr/>
          </p:nvSpPr>
          <p:spPr>
            <a:xfrm>
              <a:off x="5307662" y="5305900"/>
              <a:ext cx="185881" cy="59738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169EF75C-5311-4D07-A60D-A5200EB926F9}"/>
                </a:ext>
              </a:extLst>
            </p:cNvPr>
            <p:cNvSpPr/>
            <p:nvPr/>
          </p:nvSpPr>
          <p:spPr>
            <a:xfrm>
              <a:off x="5464837" y="5408629"/>
              <a:ext cx="148556" cy="60073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63181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92CA268-6634-40D1-B1E6-B452424A6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Presentation </a:t>
            </a:r>
            <a:r>
              <a:rPr lang="nl-BE" dirty="0" err="1"/>
              <a:t>overview</a:t>
            </a:r>
            <a:endParaRPr lang="nl-BE" dirty="0"/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4F0F86FE-09F8-428C-A7D8-9F27A85D0628}"/>
              </a:ext>
            </a:extLst>
          </p:cNvPr>
          <p:cNvSpPr/>
          <p:nvPr/>
        </p:nvSpPr>
        <p:spPr>
          <a:xfrm>
            <a:off x="908020" y="1765387"/>
            <a:ext cx="3797146" cy="3032576"/>
          </a:xfrm>
          <a:prstGeom prst="roundRect">
            <a:avLst/>
          </a:prstGeom>
          <a:solidFill>
            <a:schemeClr val="bg1">
              <a:lumMod val="65000"/>
              <a:alpha val="3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 dirty="0"/>
          </a:p>
        </p:txBody>
      </p:sp>
      <p:sp>
        <p:nvSpPr>
          <p:cNvPr id="10" name="Rectangle: Rounded Corners 7">
            <a:extLst>
              <a:ext uri="{FF2B5EF4-FFF2-40B4-BE49-F238E27FC236}">
                <a16:creationId xmlns:a16="http://schemas.microsoft.com/office/drawing/2014/main" id="{00963C37-69DB-4CD5-B19F-5143FB45BE01}"/>
              </a:ext>
            </a:extLst>
          </p:cNvPr>
          <p:cNvSpPr/>
          <p:nvPr/>
        </p:nvSpPr>
        <p:spPr>
          <a:xfrm>
            <a:off x="1115024" y="2343564"/>
            <a:ext cx="933927" cy="231298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050" dirty="0"/>
              <a:t>Architect </a:t>
            </a:r>
          </a:p>
        </p:txBody>
      </p:sp>
      <p:sp>
        <p:nvSpPr>
          <p:cNvPr id="12" name="Rectangle: Rounded Corners 9">
            <a:extLst>
              <a:ext uri="{FF2B5EF4-FFF2-40B4-BE49-F238E27FC236}">
                <a16:creationId xmlns:a16="http://schemas.microsoft.com/office/drawing/2014/main" id="{293E1F25-EFDB-411D-ABAD-107FDF8DF189}"/>
              </a:ext>
            </a:extLst>
          </p:cNvPr>
          <p:cNvSpPr/>
          <p:nvPr/>
        </p:nvSpPr>
        <p:spPr>
          <a:xfrm>
            <a:off x="2048952" y="4374921"/>
            <a:ext cx="933927" cy="231298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050" dirty="0" err="1"/>
              <a:t>Struc</a:t>
            </a:r>
            <a:r>
              <a:rPr lang="nl-BE" sz="1050" dirty="0"/>
              <a:t>. eng.</a:t>
            </a:r>
          </a:p>
        </p:txBody>
      </p:sp>
      <p:sp>
        <p:nvSpPr>
          <p:cNvPr id="14" name="Rectangle: Rounded Corners 11">
            <a:extLst>
              <a:ext uri="{FF2B5EF4-FFF2-40B4-BE49-F238E27FC236}">
                <a16:creationId xmlns:a16="http://schemas.microsoft.com/office/drawing/2014/main" id="{86BC17A8-F062-4F35-862F-A2B403F03A97}"/>
              </a:ext>
            </a:extLst>
          </p:cNvPr>
          <p:cNvSpPr/>
          <p:nvPr/>
        </p:nvSpPr>
        <p:spPr>
          <a:xfrm>
            <a:off x="2605153" y="2072429"/>
            <a:ext cx="933927" cy="231298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050" dirty="0"/>
              <a:t>HVAC eng.</a:t>
            </a:r>
          </a:p>
        </p:txBody>
      </p:sp>
      <p:sp>
        <p:nvSpPr>
          <p:cNvPr id="16" name="Rectangle: Rounded Corners 13">
            <a:extLst>
              <a:ext uri="{FF2B5EF4-FFF2-40B4-BE49-F238E27FC236}">
                <a16:creationId xmlns:a16="http://schemas.microsoft.com/office/drawing/2014/main" id="{0315FFB6-26D0-47E5-8DBB-283C9D6FEF22}"/>
              </a:ext>
            </a:extLst>
          </p:cNvPr>
          <p:cNvSpPr/>
          <p:nvPr/>
        </p:nvSpPr>
        <p:spPr>
          <a:xfrm>
            <a:off x="3539080" y="4210014"/>
            <a:ext cx="933927" cy="231298"/>
          </a:xfrm>
          <a:prstGeom prst="roundRect">
            <a:avLst>
              <a:gd name="adj" fmla="val 50000"/>
            </a:avLst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050" dirty="0"/>
              <a:t>FM</a:t>
            </a:r>
          </a:p>
        </p:txBody>
      </p:sp>
      <p:pic>
        <p:nvPicPr>
          <p:cNvPr id="43" name="Afbeelding 42">
            <a:extLst>
              <a:ext uri="{FF2B5EF4-FFF2-40B4-BE49-F238E27FC236}">
                <a16:creationId xmlns:a16="http://schemas.microsoft.com/office/drawing/2014/main" id="{0F6F9FE5-05C1-4348-B562-203CCB620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343" y="1693654"/>
            <a:ext cx="3912740" cy="3008358"/>
          </a:xfrm>
          <a:prstGeom prst="rect">
            <a:avLst/>
          </a:prstGeom>
        </p:spPr>
      </p:pic>
      <p:sp>
        <p:nvSpPr>
          <p:cNvPr id="45" name="Tekstvak 44">
            <a:extLst>
              <a:ext uri="{FF2B5EF4-FFF2-40B4-BE49-F238E27FC236}">
                <a16:creationId xmlns:a16="http://schemas.microsoft.com/office/drawing/2014/main" id="{95D99208-6911-4BC9-908E-38F5F3F4539E}"/>
              </a:ext>
            </a:extLst>
          </p:cNvPr>
          <p:cNvSpPr txBox="1"/>
          <p:nvPr/>
        </p:nvSpPr>
        <p:spPr>
          <a:xfrm>
            <a:off x="7014356" y="5111218"/>
            <a:ext cx="4476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3. </a:t>
            </a:r>
            <a:r>
              <a:rPr lang="nl-BE" dirty="0" err="1"/>
              <a:t>Concepts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flexible</a:t>
            </a:r>
            <a:r>
              <a:rPr lang="nl-BE" dirty="0"/>
              <a:t> end-user </a:t>
            </a:r>
            <a:r>
              <a:rPr lang="nl-BE" dirty="0" err="1"/>
              <a:t>interaction</a:t>
            </a:r>
            <a:endParaRPr lang="nl-BE" dirty="0"/>
          </a:p>
        </p:txBody>
      </p:sp>
      <p:sp>
        <p:nvSpPr>
          <p:cNvPr id="48" name="Pijl: links/rechts 47">
            <a:extLst>
              <a:ext uri="{FF2B5EF4-FFF2-40B4-BE49-F238E27FC236}">
                <a16:creationId xmlns:a16="http://schemas.microsoft.com/office/drawing/2014/main" id="{A54318DD-3566-47D0-BC03-BAC056A77574}"/>
              </a:ext>
            </a:extLst>
          </p:cNvPr>
          <p:cNvSpPr/>
          <p:nvPr/>
        </p:nvSpPr>
        <p:spPr>
          <a:xfrm>
            <a:off x="5201177" y="3243101"/>
            <a:ext cx="932155" cy="284086"/>
          </a:xfrm>
          <a:prstGeom prst="leftRightArrow">
            <a:avLst/>
          </a:prstGeom>
          <a:solidFill>
            <a:srgbClr val="041E42"/>
          </a:solidFill>
          <a:ln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77" name="Groep 76">
            <a:extLst>
              <a:ext uri="{FF2B5EF4-FFF2-40B4-BE49-F238E27FC236}">
                <a16:creationId xmlns:a16="http://schemas.microsoft.com/office/drawing/2014/main" id="{F3A0B78D-8584-4E06-9DCD-BBA4B23D0778}"/>
              </a:ext>
            </a:extLst>
          </p:cNvPr>
          <p:cNvGrpSpPr/>
          <p:nvPr/>
        </p:nvGrpSpPr>
        <p:grpSpPr>
          <a:xfrm>
            <a:off x="1278122" y="2296107"/>
            <a:ext cx="3056458" cy="2096900"/>
            <a:chOff x="4160199" y="2349856"/>
            <a:chExt cx="3287886" cy="2295346"/>
          </a:xfrm>
        </p:grpSpPr>
        <p:pic>
          <p:nvPicPr>
            <p:cNvPr id="78" name="Graphic 77" descr="Document silhouet">
              <a:extLst>
                <a:ext uri="{FF2B5EF4-FFF2-40B4-BE49-F238E27FC236}">
                  <a16:creationId xmlns:a16="http://schemas.microsoft.com/office/drawing/2014/main" id="{29F16E26-18EB-426B-8173-28758CEFB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60199" y="2652203"/>
              <a:ext cx="695886" cy="695886"/>
            </a:xfrm>
            <a:prstGeom prst="rect">
              <a:avLst/>
            </a:prstGeom>
          </p:spPr>
        </p:pic>
        <p:pic>
          <p:nvPicPr>
            <p:cNvPr id="79" name="Graphic 78" descr="Document silhouet">
              <a:extLst>
                <a:ext uri="{FF2B5EF4-FFF2-40B4-BE49-F238E27FC236}">
                  <a16:creationId xmlns:a16="http://schemas.microsoft.com/office/drawing/2014/main" id="{B6165FC5-8756-419E-8B10-910FDEB8D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54941" y="2349856"/>
              <a:ext cx="695886" cy="695886"/>
            </a:xfrm>
            <a:prstGeom prst="rect">
              <a:avLst/>
            </a:prstGeom>
          </p:spPr>
        </p:pic>
        <p:pic>
          <p:nvPicPr>
            <p:cNvPr id="80" name="Graphic 79" descr="Document silhouet">
              <a:extLst>
                <a:ext uri="{FF2B5EF4-FFF2-40B4-BE49-F238E27FC236}">
                  <a16:creationId xmlns:a16="http://schemas.microsoft.com/office/drawing/2014/main" id="{9B8F97DE-D04E-495B-AE9B-2E31ECB6F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52739" y="3949316"/>
              <a:ext cx="695886" cy="695886"/>
            </a:xfrm>
            <a:prstGeom prst="rect">
              <a:avLst/>
            </a:prstGeom>
          </p:spPr>
        </p:pic>
        <p:pic>
          <p:nvPicPr>
            <p:cNvPr id="81" name="Graphic 80" descr="Document silhouet">
              <a:extLst>
                <a:ext uri="{FF2B5EF4-FFF2-40B4-BE49-F238E27FC236}">
                  <a16:creationId xmlns:a16="http://schemas.microsoft.com/office/drawing/2014/main" id="{F37823AC-CFBC-4CAE-886A-953EFC691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52199" y="3773242"/>
              <a:ext cx="695886" cy="695886"/>
            </a:xfrm>
            <a:prstGeom prst="rect">
              <a:avLst/>
            </a:prstGeom>
          </p:spPr>
        </p:pic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B8ACF0EB-3466-4391-862E-26841211B5F2}"/>
                </a:ext>
              </a:extLst>
            </p:cNvPr>
            <p:cNvSpPr/>
            <p:nvPr/>
          </p:nvSpPr>
          <p:spPr>
            <a:xfrm>
              <a:off x="4341454" y="3052092"/>
              <a:ext cx="333375" cy="68933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962DD283-D738-4B4E-81CD-82E7CCC66634}"/>
                </a:ext>
              </a:extLst>
            </p:cNvPr>
            <p:cNvSpPr/>
            <p:nvPr/>
          </p:nvSpPr>
          <p:spPr>
            <a:xfrm>
              <a:off x="5936196" y="2798093"/>
              <a:ext cx="159804" cy="65758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4707BA3D-9622-4E27-A08B-E97F2E127801}"/>
                </a:ext>
              </a:extLst>
            </p:cNvPr>
            <p:cNvSpPr/>
            <p:nvPr/>
          </p:nvSpPr>
          <p:spPr>
            <a:xfrm>
              <a:off x="5263095" y="3991893"/>
              <a:ext cx="491845" cy="615032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857E438F-9F40-41E6-8D63-8627B09EA16C}"/>
                </a:ext>
              </a:extLst>
            </p:cNvPr>
            <p:cNvSpPr/>
            <p:nvPr/>
          </p:nvSpPr>
          <p:spPr>
            <a:xfrm>
              <a:off x="5509017" y="4344318"/>
              <a:ext cx="159804" cy="65758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89B0C989-B8A8-44CA-9C79-F2D288346BDF}"/>
                </a:ext>
              </a:extLst>
            </p:cNvPr>
            <p:cNvSpPr/>
            <p:nvPr/>
          </p:nvSpPr>
          <p:spPr>
            <a:xfrm>
              <a:off x="6940338" y="4055426"/>
              <a:ext cx="324062" cy="116523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7" name="Vrije vorm: vorm 86">
              <a:extLst>
                <a:ext uri="{FF2B5EF4-FFF2-40B4-BE49-F238E27FC236}">
                  <a16:creationId xmlns:a16="http://schemas.microsoft.com/office/drawing/2014/main" id="{B251D4EB-35E3-4AE4-862B-8768A4501A1B}"/>
                </a:ext>
              </a:extLst>
            </p:cNvPr>
            <p:cNvSpPr/>
            <p:nvPr/>
          </p:nvSpPr>
          <p:spPr>
            <a:xfrm>
              <a:off x="4676775" y="2847975"/>
              <a:ext cx="1260475" cy="300149"/>
            </a:xfrm>
            <a:custGeom>
              <a:avLst/>
              <a:gdLst>
                <a:gd name="connsiteX0" fmla="*/ 0 w 1260475"/>
                <a:gd name="connsiteY0" fmla="*/ 231775 h 300149"/>
                <a:gd name="connsiteX1" fmla="*/ 482600 w 1260475"/>
                <a:gd name="connsiteY1" fmla="*/ 285750 h 300149"/>
                <a:gd name="connsiteX2" fmla="*/ 1260475 w 1260475"/>
                <a:gd name="connsiteY2" fmla="*/ 0 h 30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0475" h="300149">
                  <a:moveTo>
                    <a:pt x="0" y="231775"/>
                  </a:moveTo>
                  <a:cubicBezTo>
                    <a:pt x="136260" y="278077"/>
                    <a:pt x="272521" y="324379"/>
                    <a:pt x="482600" y="285750"/>
                  </a:cubicBezTo>
                  <a:cubicBezTo>
                    <a:pt x="692679" y="247121"/>
                    <a:pt x="978958" y="60854"/>
                    <a:pt x="1260475" y="0"/>
                  </a:cubicBezTo>
                </a:path>
              </a:pathLst>
            </a:cu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8" name="Vrije vorm: vorm 87">
              <a:extLst>
                <a:ext uri="{FF2B5EF4-FFF2-40B4-BE49-F238E27FC236}">
                  <a16:creationId xmlns:a16="http://schemas.microsoft.com/office/drawing/2014/main" id="{2E5BC605-A3A0-491A-A1A7-B07884DF24B1}"/>
                </a:ext>
              </a:extLst>
            </p:cNvPr>
            <p:cNvSpPr/>
            <p:nvPr/>
          </p:nvSpPr>
          <p:spPr>
            <a:xfrm>
              <a:off x="5539454" y="2863850"/>
              <a:ext cx="541012" cy="1120775"/>
            </a:xfrm>
            <a:custGeom>
              <a:avLst/>
              <a:gdLst>
                <a:gd name="connsiteX0" fmla="*/ 477171 w 541012"/>
                <a:gd name="connsiteY0" fmla="*/ 0 h 1120775"/>
                <a:gd name="connsiteX1" fmla="*/ 508921 w 541012"/>
                <a:gd name="connsiteY1" fmla="*/ 349250 h 1120775"/>
                <a:gd name="connsiteX2" fmla="*/ 80296 w 541012"/>
                <a:gd name="connsiteY2" fmla="*/ 955675 h 1120775"/>
                <a:gd name="connsiteX3" fmla="*/ 921 w 541012"/>
                <a:gd name="connsiteY3" fmla="*/ 1120775 h 112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012" h="1120775">
                  <a:moveTo>
                    <a:pt x="477171" y="0"/>
                  </a:moveTo>
                  <a:cubicBezTo>
                    <a:pt x="526119" y="94985"/>
                    <a:pt x="575067" y="189971"/>
                    <a:pt x="508921" y="349250"/>
                  </a:cubicBezTo>
                  <a:cubicBezTo>
                    <a:pt x="442775" y="508529"/>
                    <a:pt x="164963" y="827088"/>
                    <a:pt x="80296" y="955675"/>
                  </a:cubicBezTo>
                  <a:cubicBezTo>
                    <a:pt x="-4371" y="1084262"/>
                    <a:pt x="-1725" y="1102518"/>
                    <a:pt x="921" y="1120775"/>
                  </a:cubicBezTo>
                </a:path>
              </a:pathLst>
            </a:cu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9" name="Vrije vorm: vorm 88">
              <a:extLst>
                <a:ext uri="{FF2B5EF4-FFF2-40B4-BE49-F238E27FC236}">
                  <a16:creationId xmlns:a16="http://schemas.microsoft.com/office/drawing/2014/main" id="{915F8B15-A3CC-4BD2-AF88-7030D3411BC1}"/>
                </a:ext>
              </a:extLst>
            </p:cNvPr>
            <p:cNvSpPr/>
            <p:nvPr/>
          </p:nvSpPr>
          <p:spPr>
            <a:xfrm>
              <a:off x="5664200" y="4124325"/>
              <a:ext cx="1279525" cy="271337"/>
            </a:xfrm>
            <a:custGeom>
              <a:avLst/>
              <a:gdLst>
                <a:gd name="connsiteX0" fmla="*/ 0 w 1279525"/>
                <a:gd name="connsiteY0" fmla="*/ 254000 h 271337"/>
                <a:gd name="connsiteX1" fmla="*/ 444500 w 1279525"/>
                <a:gd name="connsiteY1" fmla="*/ 244475 h 271337"/>
                <a:gd name="connsiteX2" fmla="*/ 1279525 w 1279525"/>
                <a:gd name="connsiteY2" fmla="*/ 0 h 271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9525" h="271337">
                  <a:moveTo>
                    <a:pt x="0" y="254000"/>
                  </a:moveTo>
                  <a:cubicBezTo>
                    <a:pt x="115623" y="270404"/>
                    <a:pt x="231246" y="286808"/>
                    <a:pt x="444500" y="244475"/>
                  </a:cubicBezTo>
                  <a:cubicBezTo>
                    <a:pt x="657754" y="202142"/>
                    <a:pt x="968639" y="101071"/>
                    <a:pt x="1279525" y="0"/>
                  </a:cubicBezTo>
                </a:path>
              </a:pathLst>
            </a:cu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90" name="Vrije vorm: vorm 89">
              <a:extLst>
                <a:ext uri="{FF2B5EF4-FFF2-40B4-BE49-F238E27FC236}">
                  <a16:creationId xmlns:a16="http://schemas.microsoft.com/office/drawing/2014/main" id="{02E746B4-FCA1-4DED-910F-1BA92BA66F16}"/>
                </a:ext>
              </a:extLst>
            </p:cNvPr>
            <p:cNvSpPr/>
            <p:nvPr/>
          </p:nvSpPr>
          <p:spPr>
            <a:xfrm>
              <a:off x="4440437" y="3121025"/>
              <a:ext cx="820538" cy="1190625"/>
            </a:xfrm>
            <a:custGeom>
              <a:avLst/>
              <a:gdLst>
                <a:gd name="connsiteX0" fmla="*/ 90288 w 820538"/>
                <a:gd name="connsiteY0" fmla="*/ 0 h 1190625"/>
                <a:gd name="connsiteX1" fmla="*/ 64888 w 820538"/>
                <a:gd name="connsiteY1" fmla="*/ 473075 h 1190625"/>
                <a:gd name="connsiteX2" fmla="*/ 820538 w 820538"/>
                <a:gd name="connsiteY2" fmla="*/ 1190625 h 1190625"/>
                <a:gd name="connsiteX3" fmla="*/ 820538 w 820538"/>
                <a:gd name="connsiteY3" fmla="*/ 1190625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0538" h="1190625">
                  <a:moveTo>
                    <a:pt x="90288" y="0"/>
                  </a:moveTo>
                  <a:cubicBezTo>
                    <a:pt x="16734" y="137319"/>
                    <a:pt x="-56820" y="274638"/>
                    <a:pt x="64888" y="473075"/>
                  </a:cubicBezTo>
                  <a:cubicBezTo>
                    <a:pt x="186596" y="671512"/>
                    <a:pt x="820538" y="1190625"/>
                    <a:pt x="820538" y="1190625"/>
                  </a:cubicBezTo>
                  <a:lnTo>
                    <a:pt x="820538" y="1190625"/>
                  </a:lnTo>
                </a:path>
              </a:pathLst>
            </a:cu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91" name="Graphic 90" descr="Ui Ux silhouet">
            <a:extLst>
              <a:ext uri="{FF2B5EF4-FFF2-40B4-BE49-F238E27FC236}">
                <a16:creationId xmlns:a16="http://schemas.microsoft.com/office/drawing/2014/main" id="{F5A118A5-010D-4091-8D17-EC31D20D61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72380" y="4990136"/>
            <a:ext cx="641976" cy="6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1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9B8AD-A9EC-4663-A06D-F5D0D7DA0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1. Data </a:t>
            </a:r>
            <a:r>
              <a:rPr lang="nl-BE" dirty="0" err="1"/>
              <a:t>patterns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70594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509E75560481418D481E63581C86A9" ma:contentTypeVersion="14" ma:contentTypeDescription="Create a new document." ma:contentTypeScope="" ma:versionID="b50ba4c47b93601acbe263263be1953a">
  <xsd:schema xmlns:xsd="http://www.w3.org/2001/XMLSchema" xmlns:xs="http://www.w3.org/2001/XMLSchema" xmlns:p="http://schemas.microsoft.com/office/2006/metadata/properties" xmlns:ns2="7eceb2e2-14f5-4715-a97e-ec888e0da6de" xmlns:ns3="c2fa8c9a-0c25-4666-a594-dc84a2a56178" targetNamespace="http://schemas.microsoft.com/office/2006/metadata/properties" ma:root="true" ma:fieldsID="30ea2b473ae4c7c9d7c43eee5b097942" ns2:_="" ns3:_="">
    <xsd:import namespace="7eceb2e2-14f5-4715-a97e-ec888e0da6de"/>
    <xsd:import namespace="c2fa8c9a-0c25-4666-a594-dc84a2a5617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ceb2e2-14f5-4715-a97e-ec888e0da6d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fa8c9a-0c25-4666-a594-dc84a2a561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6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C2FF041-87C5-467A-8717-F8A31D20894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B4C1192-D970-4864-A987-4925CF1EE2B6}">
  <ds:schemaRefs>
    <ds:schemaRef ds:uri="7eceb2e2-14f5-4715-a97e-ec888e0da6de"/>
    <ds:schemaRef ds:uri="c2fa8c9a-0c25-4666-a594-dc84a2a5617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A15A292-34F3-420C-BC01-3CCC3C95B29C}">
  <ds:schemaRefs>
    <ds:schemaRef ds:uri="http://purl.org/dc/terms/"/>
    <ds:schemaRef ds:uri="http://purl.org/dc/elements/1.1/"/>
    <ds:schemaRef ds:uri="c2fa8c9a-0c25-4666-a594-dc84a2a56178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7eceb2e2-14f5-4715-a97e-ec888e0da6de"/>
    <ds:schemaRef ds:uri="http://schemas.microsoft.com/office/2006/documentManagement/typ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4052</TotalTime>
  <Words>2425</Words>
  <Application>Microsoft Office PowerPoint</Application>
  <PresentationFormat>Breedbeeld</PresentationFormat>
  <Paragraphs>498</Paragraphs>
  <Slides>42</Slides>
  <Notes>37</Notes>
  <HiddenSlides>0</HiddenSlides>
  <MMClips>3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42</vt:i4>
      </vt:variant>
    </vt:vector>
  </HeadingPairs>
  <TitlesOfParts>
    <vt:vector size="50" baseType="lpstr">
      <vt:lpstr>Arial</vt:lpstr>
      <vt:lpstr>Calibri</vt:lpstr>
      <vt:lpstr>Calibri Light</vt:lpstr>
      <vt:lpstr>Open Sans Light</vt:lpstr>
      <vt:lpstr>Open Sans Regular</vt:lpstr>
      <vt:lpstr>Open Sans Semibold</vt:lpstr>
      <vt:lpstr>Wingdings</vt:lpstr>
      <vt:lpstr>Office Theme</vt:lpstr>
      <vt:lpstr>PowerPoint-presentatie</vt:lpstr>
      <vt:lpstr>Project background</vt:lpstr>
      <vt:lpstr>introduction</vt:lpstr>
      <vt:lpstr>Context: Data Federation in AEC</vt:lpstr>
      <vt:lpstr>semantic enrichment of heterogeneous data</vt:lpstr>
      <vt:lpstr>Presentation overview</vt:lpstr>
      <vt:lpstr>Presentation overview</vt:lpstr>
      <vt:lpstr>Presentation overview</vt:lpstr>
      <vt:lpstr>1. Data patterns</vt:lpstr>
      <vt:lpstr>Context: Solid</vt:lpstr>
      <vt:lpstr>Solid for aec?</vt:lpstr>
      <vt:lpstr>aggregators</vt:lpstr>
      <vt:lpstr>Project discovery</vt:lpstr>
      <vt:lpstr>Project organisation</vt:lpstr>
      <vt:lpstr>datasets</vt:lpstr>
      <vt:lpstr>satellites</vt:lpstr>
      <vt:lpstr>2. Sub-document linking</vt:lpstr>
      <vt:lpstr>Context: sub-document linking - ICDD</vt:lpstr>
      <vt:lpstr>Context: sub-document linking - ICDD</vt:lpstr>
      <vt:lpstr>Reference registry</vt:lpstr>
      <vt:lpstr>Concept enrichment: EXAMPLE</vt:lpstr>
      <vt:lpstr>Concept enrichment: EXAMPLE</vt:lpstr>
      <vt:lpstr>Concept enrichment: EXAMPLE</vt:lpstr>
      <vt:lpstr>Reference enrichment</vt:lpstr>
      <vt:lpstr>3. end-user interaction</vt:lpstr>
      <vt:lpstr>Context: interaction with data</vt:lpstr>
      <vt:lpstr>Context: module federation</vt:lpstr>
      <vt:lpstr>PowerPoint-presentatie</vt:lpstr>
      <vt:lpstr>PowerPoint-presentatie</vt:lpstr>
      <vt:lpstr>4. Proof-of-concept</vt:lpstr>
      <vt:lpstr>Try it out</vt:lpstr>
      <vt:lpstr>demo I</vt:lpstr>
      <vt:lpstr>Demo iI</vt:lpstr>
      <vt:lpstr>5. conclusion</vt:lpstr>
      <vt:lpstr>Technological overview of the LBDserver</vt:lpstr>
      <vt:lpstr>Summary</vt:lpstr>
      <vt:lpstr>Future work</vt:lpstr>
      <vt:lpstr>Contact</vt:lpstr>
      <vt:lpstr>THANK YOU!</vt:lpstr>
      <vt:lpstr>overview</vt:lpstr>
      <vt:lpstr>reference Registry: local</vt:lpstr>
      <vt:lpstr>reference Registry: global alignment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Petrie</dc:creator>
  <cp:lastModifiedBy>Jeroen Werbrouck (UGent-imec)</cp:lastModifiedBy>
  <cp:revision>215</cp:revision>
  <cp:lastPrinted>2019-08-28T09:37:50Z</cp:lastPrinted>
  <dcterms:created xsi:type="dcterms:W3CDTF">2014-07-18T11:44:31Z</dcterms:created>
  <dcterms:modified xsi:type="dcterms:W3CDTF">2021-12-14T18:06:51Z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0x010100BF509E75560481418D481E63581C86A9</vt:lpwstr>
  </property>
</Properties>
</file>